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8" r:id="rId4"/>
    <p:sldId id="280" r:id="rId5"/>
    <p:sldId id="281" r:id="rId6"/>
    <p:sldId id="282" r:id="rId7"/>
    <p:sldId id="283" r:id="rId8"/>
    <p:sldId id="284" r:id="rId9"/>
    <p:sldId id="262" r:id="rId10"/>
    <p:sldId id="263" r:id="rId11"/>
    <p:sldId id="259" r:id="rId12"/>
    <p:sldId id="270" r:id="rId13"/>
    <p:sldId id="271" r:id="rId14"/>
    <p:sldId id="272" r:id="rId15"/>
    <p:sldId id="273" r:id="rId16"/>
    <p:sldId id="274" r:id="rId17"/>
    <p:sldId id="285" r:id="rId18"/>
    <p:sldId id="264" r:id="rId19"/>
    <p:sldId id="265" r:id="rId20"/>
    <p:sldId id="266" r:id="rId21"/>
    <p:sldId id="275" r:id="rId22"/>
  </p:sldIdLst>
  <p:sldSz cx="10693400" cy="7562850"/>
  <p:notesSz cx="10693400" cy="75628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62" d="100"/>
          <a:sy n="62" d="100"/>
        </p:scale>
        <p:origin x="78" y="61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202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7D191-BF4E-4B82-BC76-510DBE49AEFC}" type="datetimeFigureOut">
              <a:rPr lang="es-ES" smtClean="0"/>
              <a:t>04/06/2024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D7F24-25B6-4181-9168-2749143D4A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944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431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59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08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137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3358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3632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133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957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86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561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108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383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7146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5351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6369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871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8511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016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4730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297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7F24-25B6-4181-9168-2749143D4A6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6285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0189" y="495300"/>
            <a:ext cx="1866899" cy="61721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50449" y="1321308"/>
            <a:ext cx="5707379" cy="572795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076" y="499382"/>
            <a:ext cx="2423165" cy="7559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00" y="352425"/>
            <a:ext cx="2423165" cy="75590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70189" y="495300"/>
            <a:ext cx="1866899" cy="6172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61739" y="1419098"/>
            <a:ext cx="596992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00" y="473256"/>
            <a:ext cx="2423165" cy="7559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jmontanana@die.upv.es" TargetMode="External"/><Relationship Id="rId5" Type="http://schemas.openxmlformats.org/officeDocument/2006/relationships/hyperlink" Target="mailto:jasaiz@die.upv.es" TargetMode="External"/><Relationship Id="rId4" Type="http://schemas.openxmlformats.org/officeDocument/2006/relationships/hyperlink" Target="mailto:vibenra@die.upv.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0935" y="611885"/>
            <a:ext cx="9137904" cy="19796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89031" y="3359150"/>
            <a:ext cx="8496935" cy="11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s-ES" sz="4000" spc="-5" dirty="0">
                <a:solidFill>
                  <a:srgbClr val="7E7E7E"/>
                </a:solidFill>
              </a:rPr>
              <a:t>INTENSIFICACIÓN</a:t>
            </a:r>
            <a:r>
              <a:rPr sz="4000" spc="-45" dirty="0">
                <a:solidFill>
                  <a:srgbClr val="7E7E7E"/>
                </a:solidFill>
              </a:rPr>
              <a:t> </a:t>
            </a:r>
            <a:r>
              <a:rPr sz="4000" spc="-10" dirty="0">
                <a:solidFill>
                  <a:srgbClr val="7E7E7E"/>
                </a:solidFill>
              </a:rPr>
              <a:t>ELÉCTRICA</a:t>
            </a:r>
            <a:endParaRPr sz="4000" dirty="0"/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3600" spc="-20" dirty="0">
                <a:solidFill>
                  <a:srgbClr val="7E7E7E"/>
                </a:solidFill>
              </a:rPr>
              <a:t>Grado</a:t>
            </a:r>
            <a:r>
              <a:rPr sz="3600" spc="5" dirty="0">
                <a:solidFill>
                  <a:srgbClr val="7E7E7E"/>
                </a:solidFill>
              </a:rPr>
              <a:t> </a:t>
            </a:r>
            <a:r>
              <a:rPr sz="3600" spc="-5" dirty="0">
                <a:solidFill>
                  <a:srgbClr val="7E7E7E"/>
                </a:solidFill>
              </a:rPr>
              <a:t>en</a:t>
            </a:r>
            <a:r>
              <a:rPr sz="3600" spc="5" dirty="0">
                <a:solidFill>
                  <a:srgbClr val="7E7E7E"/>
                </a:solidFill>
              </a:rPr>
              <a:t> </a:t>
            </a:r>
            <a:r>
              <a:rPr sz="3600" spc="-10" dirty="0">
                <a:solidFill>
                  <a:srgbClr val="7E7E7E"/>
                </a:solidFill>
              </a:rPr>
              <a:t>Electrónica</a:t>
            </a:r>
            <a:r>
              <a:rPr sz="3600" spc="5" dirty="0">
                <a:solidFill>
                  <a:srgbClr val="7E7E7E"/>
                </a:solidFill>
              </a:rPr>
              <a:t> </a:t>
            </a:r>
            <a:r>
              <a:rPr sz="3600" spc="-5" dirty="0">
                <a:solidFill>
                  <a:srgbClr val="7E7E7E"/>
                </a:solidFill>
              </a:rPr>
              <a:t>Industrial</a:t>
            </a:r>
            <a:r>
              <a:rPr sz="3600" spc="10" dirty="0">
                <a:solidFill>
                  <a:srgbClr val="7E7E7E"/>
                </a:solidFill>
              </a:rPr>
              <a:t> </a:t>
            </a:r>
            <a:r>
              <a:rPr sz="3600" dirty="0">
                <a:solidFill>
                  <a:srgbClr val="7E7E7E"/>
                </a:solidFill>
              </a:rPr>
              <a:t>y</a:t>
            </a:r>
            <a:r>
              <a:rPr sz="3600" spc="-10" dirty="0">
                <a:solidFill>
                  <a:srgbClr val="7E7E7E"/>
                </a:solidFill>
              </a:rPr>
              <a:t> </a:t>
            </a:r>
            <a:r>
              <a:rPr sz="3600" spc="-15" dirty="0">
                <a:solidFill>
                  <a:srgbClr val="7E7E7E"/>
                </a:solidFill>
              </a:rPr>
              <a:t>Automática</a:t>
            </a:r>
            <a:endParaRPr sz="3600" dirty="0"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97215" y="5725667"/>
            <a:ext cx="2426970" cy="8023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5915025"/>
            <a:ext cx="2423165" cy="7559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06815" y="1893570"/>
            <a:ext cx="6624828" cy="498119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44729" y="1419098"/>
            <a:ext cx="434784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Detalle</a:t>
            </a:r>
            <a:r>
              <a:rPr spc="-5" dirty="0"/>
              <a:t> </a:t>
            </a:r>
            <a:r>
              <a:rPr spc="-10" dirty="0"/>
              <a:t>constructivo</a:t>
            </a:r>
            <a:r>
              <a:rPr dirty="0"/>
              <a:t> </a:t>
            </a:r>
            <a:r>
              <a:rPr spc="-5" dirty="0"/>
              <a:t>del</a:t>
            </a:r>
            <a:r>
              <a:rPr dirty="0"/>
              <a:t> </a:t>
            </a:r>
            <a:r>
              <a:rPr spc="-10" dirty="0"/>
              <a:t>generador</a:t>
            </a:r>
            <a:r>
              <a:rPr spc="25" dirty="0"/>
              <a:t> </a:t>
            </a:r>
            <a:r>
              <a:rPr spc="-5" dirty="0"/>
              <a:t>eólico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10AB1A5-9C13-41A4-8D09-2C1C769E844B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8759" y="2302764"/>
            <a:ext cx="7504938" cy="421157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15180" y="1490725"/>
            <a:ext cx="62064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Compresor</a:t>
            </a:r>
            <a:r>
              <a:rPr dirty="0"/>
              <a:t> </a:t>
            </a:r>
            <a:r>
              <a:rPr spc="-5" dirty="0"/>
              <a:t>de</a:t>
            </a:r>
            <a:r>
              <a:rPr spc="-15" dirty="0"/>
              <a:t> </a:t>
            </a:r>
            <a:r>
              <a:rPr spc="-10" dirty="0"/>
              <a:t>aire</a:t>
            </a:r>
          </a:p>
          <a:p>
            <a:pPr algn="ctr">
              <a:lnSpc>
                <a:spcPct val="100000"/>
              </a:lnSpc>
            </a:pPr>
            <a:r>
              <a:rPr spc="-10" dirty="0"/>
              <a:t>Convierte</a:t>
            </a:r>
            <a:r>
              <a:rPr spc="20" dirty="0"/>
              <a:t> </a:t>
            </a:r>
            <a:r>
              <a:rPr spc="-5" dirty="0"/>
              <a:t>la</a:t>
            </a:r>
            <a:r>
              <a:rPr dirty="0"/>
              <a:t> </a:t>
            </a:r>
            <a:r>
              <a:rPr spc="-10" dirty="0"/>
              <a:t>energía</a:t>
            </a:r>
            <a:r>
              <a:rPr spc="25" dirty="0"/>
              <a:t> </a:t>
            </a:r>
            <a:r>
              <a:rPr spc="-10" dirty="0"/>
              <a:t>eléctrica</a:t>
            </a:r>
            <a:r>
              <a:rPr spc="20" dirty="0"/>
              <a:t> </a:t>
            </a:r>
            <a:r>
              <a:rPr spc="-5" dirty="0"/>
              <a:t>en</a:t>
            </a:r>
            <a:r>
              <a:rPr spc="10" dirty="0"/>
              <a:t> </a:t>
            </a:r>
            <a:r>
              <a:rPr spc="-10" dirty="0"/>
              <a:t>energía</a:t>
            </a:r>
            <a:r>
              <a:rPr spc="15" dirty="0"/>
              <a:t> </a:t>
            </a:r>
            <a:r>
              <a:rPr spc="-5" dirty="0"/>
              <a:t>de</a:t>
            </a:r>
            <a:r>
              <a:rPr spc="10" dirty="0"/>
              <a:t> </a:t>
            </a:r>
            <a:r>
              <a:rPr spc="-10" dirty="0"/>
              <a:t>presión</a:t>
            </a:r>
            <a:r>
              <a:rPr spc="20" dirty="0"/>
              <a:t> </a:t>
            </a:r>
            <a:r>
              <a:rPr spc="-5" dirty="0"/>
              <a:t>de</a:t>
            </a:r>
            <a:r>
              <a:rPr spc="5" dirty="0"/>
              <a:t> </a:t>
            </a:r>
            <a:r>
              <a:rPr spc="-10" dirty="0"/>
              <a:t>aire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3E53644-893B-4167-84D3-52DC716102F7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1307" y="2266187"/>
            <a:ext cx="7764018" cy="44645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9236" y="1419098"/>
            <a:ext cx="74250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Instalaciones</a:t>
            </a:r>
            <a:r>
              <a:rPr spc="5" dirty="0"/>
              <a:t> </a:t>
            </a:r>
            <a:r>
              <a:rPr spc="-10" dirty="0"/>
              <a:t>electroneumáticas,</a:t>
            </a:r>
            <a:r>
              <a:rPr spc="20" dirty="0"/>
              <a:t> </a:t>
            </a:r>
            <a:r>
              <a:rPr spc="-5" dirty="0"/>
              <a:t>equipos</a:t>
            </a:r>
            <a:r>
              <a:rPr spc="10" dirty="0"/>
              <a:t> </a:t>
            </a:r>
            <a:r>
              <a:rPr spc="-5" dirty="0"/>
              <a:t>básicos:</a:t>
            </a:r>
          </a:p>
          <a:p>
            <a:pPr algn="ctr">
              <a:lnSpc>
                <a:spcPct val="100000"/>
              </a:lnSpc>
            </a:pPr>
            <a:r>
              <a:rPr spc="-5" dirty="0"/>
              <a:t>Cilindros</a:t>
            </a:r>
            <a:r>
              <a:rPr dirty="0"/>
              <a:t> </a:t>
            </a:r>
            <a:r>
              <a:rPr spc="-5" dirty="0"/>
              <a:t>de</a:t>
            </a:r>
            <a:r>
              <a:rPr spc="5" dirty="0"/>
              <a:t> </a:t>
            </a:r>
            <a:r>
              <a:rPr spc="-5" dirty="0"/>
              <a:t>doble</a:t>
            </a:r>
            <a:r>
              <a:rPr spc="5" dirty="0"/>
              <a:t> </a:t>
            </a:r>
            <a:r>
              <a:rPr spc="-20" dirty="0"/>
              <a:t>efecto,</a:t>
            </a:r>
            <a:r>
              <a:rPr spc="15" dirty="0"/>
              <a:t> </a:t>
            </a:r>
            <a:r>
              <a:rPr spc="-5" dirty="0"/>
              <a:t>conductos</a:t>
            </a:r>
            <a:r>
              <a:rPr spc="10" dirty="0"/>
              <a:t> </a:t>
            </a:r>
            <a:r>
              <a:rPr spc="-5" dirty="0"/>
              <a:t>del</a:t>
            </a:r>
            <a:r>
              <a:rPr dirty="0"/>
              <a:t> </a:t>
            </a:r>
            <a:r>
              <a:rPr spc="-10" dirty="0"/>
              <a:t>aire</a:t>
            </a:r>
            <a:r>
              <a:rPr spc="15" dirty="0"/>
              <a:t> </a:t>
            </a:r>
            <a:r>
              <a:rPr spc="-5" dirty="0"/>
              <a:t>a</a:t>
            </a:r>
            <a:r>
              <a:rPr spc="-10" dirty="0"/>
              <a:t> presión</a:t>
            </a:r>
            <a:r>
              <a:rPr spc="15" dirty="0"/>
              <a:t> </a:t>
            </a:r>
            <a:r>
              <a:rPr spc="-5" dirty="0"/>
              <a:t>y</a:t>
            </a:r>
            <a:r>
              <a:rPr spc="5" dirty="0"/>
              <a:t> </a:t>
            </a:r>
            <a:r>
              <a:rPr spc="-10" dirty="0"/>
              <a:t>eletroválvulas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A925723-41BC-46A6-82DC-92B106574735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9437" y="2220467"/>
            <a:ext cx="7197852" cy="458190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145" algn="ctr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Aplicación</a:t>
            </a:r>
            <a:r>
              <a:rPr spc="-10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la</a:t>
            </a:r>
            <a:r>
              <a:rPr spc="-10" dirty="0"/>
              <a:t> electroneumática:</a:t>
            </a:r>
          </a:p>
          <a:p>
            <a:pPr marL="144145" algn="ctr">
              <a:lnSpc>
                <a:spcPct val="100000"/>
              </a:lnSpc>
            </a:pPr>
            <a:r>
              <a:rPr spc="-15" dirty="0"/>
              <a:t>Farmacia</a:t>
            </a:r>
            <a:r>
              <a:rPr spc="10" dirty="0"/>
              <a:t> </a:t>
            </a:r>
            <a:r>
              <a:rPr spc="-10" dirty="0"/>
              <a:t>automatizada</a:t>
            </a:r>
            <a:r>
              <a:rPr spc="10" dirty="0"/>
              <a:t> </a:t>
            </a:r>
            <a:r>
              <a:rPr spc="-10" dirty="0"/>
              <a:t>con</a:t>
            </a:r>
            <a:r>
              <a:rPr spc="20" dirty="0"/>
              <a:t> </a:t>
            </a:r>
            <a:r>
              <a:rPr spc="-5" dirty="0"/>
              <a:t>equipos</a:t>
            </a:r>
            <a:r>
              <a:rPr spc="20" dirty="0"/>
              <a:t> </a:t>
            </a:r>
            <a:r>
              <a:rPr spc="-10" dirty="0"/>
              <a:t>electroneumáticos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D3CBED5F-B7ED-4CC5-A574-0E3A199B3D9A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0189" y="495300"/>
            <a:ext cx="1866899" cy="6172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9085" y="2476499"/>
            <a:ext cx="8309609" cy="427329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99570" y="1347469"/>
            <a:ext cx="703897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Equipo</a:t>
            </a:r>
            <a:r>
              <a:rPr dirty="0"/>
              <a:t> </a:t>
            </a:r>
            <a:r>
              <a:rPr spc="-5" dirty="0"/>
              <a:t>industrial</a:t>
            </a:r>
            <a:r>
              <a:rPr spc="-10" dirty="0"/>
              <a:t> </a:t>
            </a:r>
            <a:r>
              <a:rPr spc="-15" dirty="0"/>
              <a:t>para</a:t>
            </a:r>
            <a:r>
              <a:rPr spc="10" dirty="0"/>
              <a:t> </a:t>
            </a:r>
            <a:r>
              <a:rPr spc="-10" dirty="0"/>
              <a:t>manipulación</a:t>
            </a:r>
            <a:r>
              <a:rPr spc="1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10" dirty="0"/>
              <a:t>productos</a:t>
            </a:r>
            <a:r>
              <a:rPr spc="5" dirty="0"/>
              <a:t> </a:t>
            </a:r>
            <a:r>
              <a:rPr spc="-5" dirty="0"/>
              <a:t>de</a:t>
            </a:r>
            <a:r>
              <a:rPr spc="5" dirty="0"/>
              <a:t> </a:t>
            </a:r>
            <a:r>
              <a:rPr spc="-10" dirty="0"/>
              <a:t>grandes </a:t>
            </a:r>
            <a:r>
              <a:rPr spc="-5" dirty="0"/>
              <a:t> dimensiones.</a:t>
            </a:r>
            <a:r>
              <a:rPr spc="5" dirty="0"/>
              <a:t> </a:t>
            </a:r>
            <a:r>
              <a:rPr spc="-5" dirty="0"/>
              <a:t>Se</a:t>
            </a:r>
            <a:r>
              <a:rPr spc="20" dirty="0"/>
              <a:t> </a:t>
            </a:r>
            <a:r>
              <a:rPr spc="-5" dirty="0"/>
              <a:t>pueden</a:t>
            </a:r>
            <a:r>
              <a:rPr spc="10" dirty="0"/>
              <a:t> </a:t>
            </a:r>
            <a:r>
              <a:rPr spc="-10" dirty="0"/>
              <a:t>observar</a:t>
            </a:r>
            <a:r>
              <a:rPr spc="25" dirty="0"/>
              <a:t> </a:t>
            </a:r>
            <a:r>
              <a:rPr spc="-5" dirty="0"/>
              <a:t>los</a:t>
            </a:r>
            <a:r>
              <a:rPr spc="5" dirty="0"/>
              <a:t> </a:t>
            </a:r>
            <a:r>
              <a:rPr spc="-5" dirty="0"/>
              <a:t>conductos</a:t>
            </a:r>
            <a:r>
              <a:rPr spc="10" dirty="0"/>
              <a:t> </a:t>
            </a:r>
            <a:r>
              <a:rPr spc="-5" dirty="0"/>
              <a:t>de</a:t>
            </a:r>
            <a:r>
              <a:rPr spc="10" dirty="0"/>
              <a:t> </a:t>
            </a:r>
            <a:r>
              <a:rPr spc="-5" dirty="0"/>
              <a:t>conducción</a:t>
            </a:r>
            <a:r>
              <a:rPr spc="15" dirty="0"/>
              <a:t> </a:t>
            </a:r>
            <a:r>
              <a:rPr spc="-5" dirty="0"/>
              <a:t>del </a:t>
            </a:r>
            <a:r>
              <a:rPr spc="-440" dirty="0"/>
              <a:t> </a:t>
            </a:r>
            <a:r>
              <a:rPr spc="-10" dirty="0"/>
              <a:t>aire</a:t>
            </a:r>
            <a:r>
              <a:rPr spc="15" dirty="0"/>
              <a:t> </a:t>
            </a:r>
            <a:r>
              <a:rPr spc="-5" dirty="0"/>
              <a:t>a </a:t>
            </a:r>
            <a:r>
              <a:rPr spc="-10" dirty="0"/>
              <a:t>presión</a:t>
            </a:r>
            <a:r>
              <a:rPr spc="20" dirty="0"/>
              <a:t> </a:t>
            </a:r>
            <a:r>
              <a:rPr spc="-5" dirty="0"/>
              <a:t>y</a:t>
            </a:r>
            <a:r>
              <a:rPr spc="5" dirty="0"/>
              <a:t> </a:t>
            </a:r>
            <a:r>
              <a:rPr spc="-5" dirty="0"/>
              <a:t>bajo</a:t>
            </a:r>
            <a:r>
              <a:rPr spc="15" dirty="0"/>
              <a:t> </a:t>
            </a:r>
            <a:r>
              <a:rPr spc="-5" dirty="0"/>
              <a:t>ellos</a:t>
            </a:r>
            <a:r>
              <a:rPr dirty="0"/>
              <a:t> </a:t>
            </a:r>
            <a:r>
              <a:rPr spc="-5" dirty="0"/>
              <a:t>los</a:t>
            </a:r>
            <a:r>
              <a:rPr spc="5" dirty="0"/>
              <a:t> </a:t>
            </a:r>
            <a:r>
              <a:rPr spc="-10" dirty="0"/>
              <a:t>manipuladores</a:t>
            </a:r>
            <a:r>
              <a:rPr spc="30" dirty="0"/>
              <a:t> </a:t>
            </a:r>
            <a:r>
              <a:rPr spc="-10" dirty="0"/>
              <a:t>electroneumáticos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29" y="495300"/>
            <a:ext cx="2423165" cy="755906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909CF31D-496D-4085-A472-D1014C225B0D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3133" y="2252472"/>
            <a:ext cx="7560564" cy="426186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77720" marR="5080" indent="-163004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Embotelladora</a:t>
            </a:r>
            <a:r>
              <a:rPr spc="-5" dirty="0"/>
              <a:t> de</a:t>
            </a:r>
            <a:r>
              <a:rPr spc="5" dirty="0"/>
              <a:t> </a:t>
            </a:r>
            <a:r>
              <a:rPr spc="-5" dirty="0"/>
              <a:t>vino</a:t>
            </a:r>
            <a:r>
              <a:rPr spc="5" dirty="0"/>
              <a:t> </a:t>
            </a:r>
            <a:r>
              <a:rPr spc="-10" dirty="0"/>
              <a:t>automatizada</a:t>
            </a:r>
            <a:r>
              <a:rPr dirty="0"/>
              <a:t> </a:t>
            </a:r>
            <a:r>
              <a:rPr spc="-10" dirty="0"/>
              <a:t>con</a:t>
            </a:r>
            <a:r>
              <a:rPr spc="10" dirty="0"/>
              <a:t> </a:t>
            </a:r>
            <a:r>
              <a:rPr spc="-5" dirty="0"/>
              <a:t>equipos </a:t>
            </a:r>
            <a:r>
              <a:rPr spc="-434" dirty="0"/>
              <a:t> </a:t>
            </a:r>
            <a:r>
              <a:rPr spc="-10" dirty="0"/>
              <a:t>electroneumáticos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73CE426-01C9-4DE3-A34E-6BB24F2953AE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3133" y="2266187"/>
            <a:ext cx="7632192" cy="44645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4860" marR="5080" indent="-580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Primer</a:t>
            </a:r>
            <a:r>
              <a:rPr spc="10" dirty="0"/>
              <a:t> </a:t>
            </a:r>
            <a:r>
              <a:rPr spc="-5" dirty="0"/>
              <a:t>plano</a:t>
            </a:r>
            <a:r>
              <a:rPr spc="10" dirty="0"/>
              <a:t> </a:t>
            </a:r>
            <a:r>
              <a:rPr spc="-5" dirty="0"/>
              <a:t>de</a:t>
            </a:r>
            <a:r>
              <a:rPr spc="15" dirty="0"/>
              <a:t> </a:t>
            </a:r>
            <a:r>
              <a:rPr spc="-10" dirty="0"/>
              <a:t>detalle</a:t>
            </a:r>
            <a:r>
              <a:rPr spc="10" dirty="0"/>
              <a:t> </a:t>
            </a:r>
            <a:r>
              <a:rPr spc="-5" dirty="0"/>
              <a:t>de</a:t>
            </a:r>
            <a:r>
              <a:rPr spc="5" dirty="0"/>
              <a:t> </a:t>
            </a:r>
            <a:r>
              <a:rPr spc="-5" dirty="0"/>
              <a:t>equipos</a:t>
            </a:r>
            <a:r>
              <a:rPr spc="20" dirty="0"/>
              <a:t> </a:t>
            </a:r>
            <a:r>
              <a:rPr spc="-10" dirty="0"/>
              <a:t>electroneumáticos </a:t>
            </a:r>
            <a:r>
              <a:rPr spc="-434" dirty="0"/>
              <a:t> </a:t>
            </a:r>
            <a:r>
              <a:rPr spc="-5" dirty="0"/>
              <a:t>en</a:t>
            </a:r>
            <a:r>
              <a:rPr spc="5" dirty="0"/>
              <a:t> </a:t>
            </a:r>
            <a:r>
              <a:rPr spc="-5" dirty="0"/>
              <a:t>un </a:t>
            </a:r>
            <a:r>
              <a:rPr spc="-10" dirty="0"/>
              <a:t>proceso</a:t>
            </a:r>
            <a:r>
              <a:rPr spc="10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10" dirty="0"/>
              <a:t>fabricación</a:t>
            </a:r>
            <a:r>
              <a:rPr spc="15" dirty="0"/>
              <a:t> </a:t>
            </a:r>
            <a:r>
              <a:rPr spc="-10" dirty="0"/>
              <a:t>automatizado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DB8A784-E7E3-499A-BDEA-6B7C217154C1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568879"/>
              </p:ext>
            </p:extLst>
          </p:nvPr>
        </p:nvGraphicFramePr>
        <p:xfrm>
          <a:off x="774700" y="1343025"/>
          <a:ext cx="9153525" cy="5909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rawing" r:id="rId4" imgW="9991800" imgH="6534000" progId="Presentations.Drawing.16">
                  <p:embed/>
                </p:oleObj>
              </mc:Choice>
              <mc:Fallback>
                <p:oleObj name="Drawing" r:id="rId4" imgW="9991800" imgH="6534000" progId="Presentations.Drawing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4700" y="1343025"/>
                        <a:ext cx="9153525" cy="5909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ject 4">
            <a:extLst>
              <a:ext uri="{FF2B5EF4-FFF2-40B4-BE49-F238E27FC236}">
                <a16:creationId xmlns:a16="http://schemas.microsoft.com/office/drawing/2014/main" id="{427AD7DD-9C37-46AF-B30E-58B12B7993AF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843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0189" y="495300"/>
            <a:ext cx="1866899" cy="6172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9957" y="1969414"/>
            <a:ext cx="6563868" cy="477276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87251" y="1419098"/>
            <a:ext cx="666305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Elementos</a:t>
            </a:r>
            <a:r>
              <a:rPr dirty="0"/>
              <a:t> </a:t>
            </a:r>
            <a:r>
              <a:rPr spc="-5" dirty="0"/>
              <a:t>de</a:t>
            </a:r>
            <a:r>
              <a:rPr spc="10" dirty="0"/>
              <a:t> </a:t>
            </a:r>
            <a:r>
              <a:rPr spc="-10" dirty="0"/>
              <a:t>protección</a:t>
            </a:r>
            <a:r>
              <a:rPr spc="20" dirty="0"/>
              <a:t> </a:t>
            </a:r>
            <a:r>
              <a:rPr spc="-5" dirty="0"/>
              <a:t>en</a:t>
            </a:r>
            <a:r>
              <a:rPr spc="15" dirty="0"/>
              <a:t> </a:t>
            </a:r>
            <a:r>
              <a:rPr spc="-5" dirty="0"/>
              <a:t>los</a:t>
            </a:r>
            <a:r>
              <a:rPr dirty="0"/>
              <a:t> </a:t>
            </a:r>
            <a:r>
              <a:rPr spc="-5" dirty="0"/>
              <a:t>equipos</a:t>
            </a:r>
            <a:r>
              <a:rPr spc="15" dirty="0"/>
              <a:t> </a:t>
            </a:r>
            <a:r>
              <a:rPr spc="-5" dirty="0"/>
              <a:t>de</a:t>
            </a:r>
            <a:r>
              <a:rPr spc="10" dirty="0"/>
              <a:t> </a:t>
            </a:r>
            <a:r>
              <a:rPr spc="-10" dirty="0"/>
              <a:t>suministro</a:t>
            </a:r>
            <a:r>
              <a:rPr spc="5" dirty="0"/>
              <a:t> </a:t>
            </a:r>
            <a:r>
              <a:rPr spc="-10" dirty="0"/>
              <a:t>eléctrico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495300"/>
            <a:ext cx="2423165" cy="755906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EB370EC9-A91E-47AB-B40F-A204240EC6FB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79205" y="1978152"/>
            <a:ext cx="6480047" cy="48607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1635" y="1419098"/>
            <a:ext cx="66147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Disposición</a:t>
            </a:r>
            <a:r>
              <a:rPr spc="15" dirty="0"/>
              <a:t> </a:t>
            </a:r>
            <a:r>
              <a:rPr spc="-5" dirty="0"/>
              <a:t>de</a:t>
            </a:r>
            <a:r>
              <a:rPr spc="10" dirty="0"/>
              <a:t> </a:t>
            </a:r>
            <a:r>
              <a:rPr spc="-5" dirty="0"/>
              <a:t>los</a:t>
            </a:r>
            <a:r>
              <a:rPr dirty="0"/>
              <a:t> </a:t>
            </a:r>
            <a:r>
              <a:rPr spc="-5" dirty="0"/>
              <a:t>equipos</a:t>
            </a:r>
            <a:r>
              <a:rPr spc="20" dirty="0"/>
              <a:t> </a:t>
            </a:r>
            <a:r>
              <a:rPr spc="-10" dirty="0"/>
              <a:t>eléctricos</a:t>
            </a:r>
            <a:r>
              <a:rPr spc="25" dirty="0"/>
              <a:t> </a:t>
            </a:r>
            <a:r>
              <a:rPr spc="-5" dirty="0"/>
              <a:t>de</a:t>
            </a:r>
            <a:r>
              <a:rPr spc="10" dirty="0"/>
              <a:t> </a:t>
            </a:r>
            <a:r>
              <a:rPr spc="-15" dirty="0"/>
              <a:t>maniobra</a:t>
            </a:r>
            <a:r>
              <a:rPr spc="15" dirty="0"/>
              <a:t> </a:t>
            </a:r>
            <a:r>
              <a:rPr spc="-5" dirty="0"/>
              <a:t>y</a:t>
            </a:r>
            <a:r>
              <a:rPr spc="15" dirty="0"/>
              <a:t> </a:t>
            </a:r>
            <a:r>
              <a:rPr spc="-10" dirty="0"/>
              <a:t>protección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5E3F61E-8D78-4FE8-AD86-31E6370BA2E0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0935" y="611885"/>
            <a:ext cx="9137904" cy="19796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4898" y="3244088"/>
            <a:ext cx="8463280" cy="1981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lang="es-ES" sz="3200" b="1" spc="-10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lang="es-ES" sz="3200" b="1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s-ES" sz="3200" b="1" spc="-10" dirty="0">
                <a:solidFill>
                  <a:srgbClr val="7E7E7E"/>
                </a:solidFill>
                <a:latin typeface="Calibri"/>
                <a:cs typeface="Calibri"/>
              </a:rPr>
              <a:t>ELÉCTRICA:</a:t>
            </a:r>
            <a:endParaRPr lang="es-ES" sz="3200" dirty="0">
              <a:latin typeface="Calibri"/>
              <a:cs typeface="Calibri"/>
            </a:endParaRPr>
          </a:p>
          <a:p>
            <a:pPr marL="12700" marR="5080" indent="1358265"/>
            <a:r>
              <a:rPr lang="es-ES" sz="3200" b="1" spc="-10" dirty="0">
                <a:solidFill>
                  <a:srgbClr val="7E7E7E"/>
                </a:solidFill>
                <a:latin typeface="Calibri"/>
                <a:cs typeface="Calibri"/>
              </a:rPr>
              <a:t>Accionamientos Electromecánicos</a:t>
            </a:r>
          </a:p>
          <a:p>
            <a:pPr marL="12700" marR="5080" indent="1358265"/>
            <a:r>
              <a:rPr lang="es-ES" sz="3200" b="1" spc="-10" dirty="0">
                <a:solidFill>
                  <a:srgbClr val="7E7E7E"/>
                </a:solidFill>
                <a:cs typeface="Calibri"/>
              </a:rPr>
              <a:t>Instalaciones</a:t>
            </a:r>
            <a:r>
              <a:rPr lang="es-ES" sz="3200" b="1" spc="-20" dirty="0">
                <a:solidFill>
                  <a:srgbClr val="7E7E7E"/>
                </a:solidFill>
                <a:cs typeface="Calibri"/>
              </a:rPr>
              <a:t> </a:t>
            </a:r>
            <a:r>
              <a:rPr lang="es-ES" sz="3200" b="1" spc="-10" dirty="0">
                <a:solidFill>
                  <a:srgbClr val="7E7E7E"/>
                </a:solidFill>
                <a:cs typeface="Calibri"/>
              </a:rPr>
              <a:t>Electroneumáticas </a:t>
            </a:r>
            <a:r>
              <a:rPr lang="es-ES" sz="3200" b="1" spc="-5" dirty="0">
                <a:solidFill>
                  <a:srgbClr val="7E7E7E"/>
                </a:solidFill>
                <a:latin typeface="Calibri"/>
                <a:cs typeface="Calibri"/>
              </a:rPr>
              <a:t>Aplicaciones</a:t>
            </a:r>
            <a:r>
              <a:rPr lang="es-ES" sz="3200" b="1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s-ES" sz="3200" b="1" spc="-5" dirty="0">
                <a:solidFill>
                  <a:srgbClr val="7E7E7E"/>
                </a:solidFill>
                <a:latin typeface="Calibri"/>
                <a:cs typeface="Calibri"/>
              </a:rPr>
              <a:t>industriales</a:t>
            </a:r>
            <a:r>
              <a:rPr lang="es-ES" sz="3200" b="1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s-ES" sz="3200" b="1" spc="-5" dirty="0">
                <a:solidFill>
                  <a:srgbClr val="7E7E7E"/>
                </a:solidFill>
                <a:latin typeface="Calibri"/>
                <a:cs typeface="Calibri"/>
              </a:rPr>
              <a:t>de la </a:t>
            </a:r>
            <a:r>
              <a:rPr lang="es-ES" sz="3200" b="1" spc="-10" dirty="0">
                <a:solidFill>
                  <a:srgbClr val="7E7E7E"/>
                </a:solidFill>
                <a:latin typeface="Calibri"/>
                <a:cs typeface="Calibri"/>
              </a:rPr>
              <a:t>tecnología</a:t>
            </a:r>
            <a:r>
              <a:rPr lang="es-ES" sz="3200" b="1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s-ES" sz="32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97215" y="5725667"/>
            <a:ext cx="2426970" cy="8023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5915025"/>
            <a:ext cx="2423165" cy="7559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8689" y="1546097"/>
            <a:ext cx="8593455" cy="4897120"/>
            <a:chOff x="1098689" y="1546097"/>
            <a:chExt cx="8593455" cy="489712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8689" y="1546097"/>
              <a:ext cx="4070603" cy="38160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06659" y="3201924"/>
              <a:ext cx="5785103" cy="324078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41231" y="1778762"/>
            <a:ext cx="2443480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93700">
              <a:lnSpc>
                <a:spcPct val="100000"/>
              </a:lnSpc>
              <a:spcBef>
                <a:spcPts val="95"/>
              </a:spcBef>
            </a:pPr>
            <a:r>
              <a:rPr spc="-40" dirty="0"/>
              <a:t>Tomas</a:t>
            </a:r>
            <a:r>
              <a:rPr spc="-5" dirty="0"/>
              <a:t> de</a:t>
            </a:r>
            <a:r>
              <a:rPr spc="-10" dirty="0"/>
              <a:t> tierra </a:t>
            </a:r>
            <a:r>
              <a:rPr spc="-5" dirty="0"/>
              <a:t> </a:t>
            </a:r>
            <a:r>
              <a:rPr spc="-15" dirty="0"/>
              <a:t>para</a:t>
            </a:r>
            <a:r>
              <a:rPr spc="-10" dirty="0"/>
              <a:t> protección</a:t>
            </a:r>
            <a:r>
              <a:rPr spc="-5" dirty="0"/>
              <a:t> de</a:t>
            </a:r>
            <a:r>
              <a:rPr spc="-10" dirty="0"/>
              <a:t> </a:t>
            </a:r>
            <a:r>
              <a:rPr spc="-5" dirty="0"/>
              <a:t>las </a:t>
            </a:r>
            <a:r>
              <a:rPr dirty="0"/>
              <a:t> </a:t>
            </a:r>
            <a:r>
              <a:rPr spc="-5" dirty="0"/>
              <a:t>instalaciones</a:t>
            </a:r>
            <a:r>
              <a:rPr spc="-50" dirty="0"/>
              <a:t> </a:t>
            </a:r>
            <a:r>
              <a:rPr spc="-10" dirty="0"/>
              <a:t>eléctricas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C708884-DA6D-40AE-A118-9EC47F82A763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5017" y="2790825"/>
            <a:ext cx="8080247" cy="45460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17700" y="1292907"/>
            <a:ext cx="7165847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1600" marR="5080" indent="-1359535" algn="l">
              <a:spcBef>
                <a:spcPts val="95"/>
              </a:spcBef>
              <a:tabLst>
                <a:tab pos="3148330" algn="l"/>
              </a:tabLst>
            </a:pPr>
            <a:r>
              <a:rPr spc="-25" dirty="0"/>
              <a:t>Para</a:t>
            </a:r>
            <a:r>
              <a:rPr spc="5" dirty="0"/>
              <a:t> </a:t>
            </a:r>
            <a:r>
              <a:rPr spc="-10" dirty="0"/>
              <a:t>consultar</a:t>
            </a:r>
            <a:r>
              <a:rPr spc="5" dirty="0"/>
              <a:t> </a:t>
            </a:r>
            <a:r>
              <a:rPr spc="-10" dirty="0"/>
              <a:t>sobre</a:t>
            </a:r>
            <a:r>
              <a:rPr spc="10" dirty="0"/>
              <a:t> </a:t>
            </a:r>
            <a:r>
              <a:rPr spc="-5" dirty="0"/>
              <a:t>cuestiones</a:t>
            </a:r>
            <a:r>
              <a:rPr spc="15" dirty="0"/>
              <a:t> </a:t>
            </a:r>
            <a:r>
              <a:rPr spc="-5" dirty="0"/>
              <a:t>relacionadas</a:t>
            </a:r>
            <a:r>
              <a:rPr spc="15" dirty="0"/>
              <a:t> </a:t>
            </a:r>
            <a:r>
              <a:rPr spc="-10" dirty="0"/>
              <a:t>con</a:t>
            </a:r>
            <a:r>
              <a:rPr spc="5" dirty="0"/>
              <a:t> </a:t>
            </a:r>
            <a:r>
              <a:rPr spc="-5" dirty="0"/>
              <a:t>la </a:t>
            </a:r>
            <a:r>
              <a:rPr spc="-10" dirty="0" err="1"/>
              <a:t>mención</a:t>
            </a:r>
            <a:r>
              <a:rPr lang="es-ES" spc="-10" dirty="0"/>
              <a:t>.</a:t>
            </a:r>
            <a:br>
              <a:rPr lang="es-ES" spc="-440" dirty="0"/>
            </a:br>
            <a:r>
              <a:rPr lang="es-ES" dirty="0"/>
              <a:t>Vicente</a:t>
            </a:r>
            <a:r>
              <a:rPr lang="es-ES" spc="-40" dirty="0"/>
              <a:t> </a:t>
            </a:r>
            <a:r>
              <a:rPr lang="es-ES" dirty="0" err="1"/>
              <a:t>Benlloch</a:t>
            </a:r>
            <a:r>
              <a:rPr lang="es-ES" spc="-70" dirty="0"/>
              <a:t> </a:t>
            </a:r>
            <a:r>
              <a:rPr lang="es-ES" dirty="0"/>
              <a:t>Ramos, </a:t>
            </a:r>
            <a:r>
              <a:rPr lang="es-ES" spc="-10" dirty="0">
                <a:solidFill>
                  <a:srgbClr val="006FC0"/>
                </a:solidFill>
                <a:hlinkClick r:id="rId4"/>
              </a:rPr>
              <a:t>vibenra@die.upv.es</a:t>
            </a:r>
            <a:br>
              <a:rPr lang="es-ES" spc="-10" dirty="0">
                <a:solidFill>
                  <a:srgbClr val="006FC0"/>
                </a:solidFill>
              </a:rPr>
            </a:br>
            <a:r>
              <a:rPr spc="-5" dirty="0"/>
              <a:t>Juan</a:t>
            </a:r>
            <a:r>
              <a:rPr lang="es-ES" spc="10" dirty="0"/>
              <a:t> </a:t>
            </a:r>
            <a:r>
              <a:rPr spc="-10" dirty="0"/>
              <a:t>Ángel</a:t>
            </a:r>
            <a:r>
              <a:rPr spc="10" dirty="0"/>
              <a:t> </a:t>
            </a:r>
            <a:r>
              <a:rPr spc="-5" dirty="0"/>
              <a:t>Saiz	</a:t>
            </a:r>
            <a:r>
              <a:rPr spc="-15" dirty="0">
                <a:hlinkClick r:id="rId5"/>
              </a:rPr>
              <a:t>jasaiz@die.upv.es</a:t>
            </a:r>
            <a:br>
              <a:rPr lang="es-ES" spc="-15" dirty="0">
                <a:hlinkClick r:id="rId5"/>
              </a:rPr>
            </a:br>
            <a:r>
              <a:rPr lang="es-ES" spc="-5" dirty="0"/>
              <a:t>Joaquín Montañana Romeu </a:t>
            </a:r>
            <a:r>
              <a:rPr lang="es-ES" spc="-15" dirty="0">
                <a:hlinkClick r:id="rId6"/>
              </a:rPr>
              <a:t>jmontanana@die.upv.es</a:t>
            </a:r>
            <a:br>
              <a:rPr lang="es-ES" spc="-15" dirty="0"/>
            </a:br>
            <a:br>
              <a:rPr lang="es-ES" dirty="0"/>
            </a:br>
            <a:endParaRPr spc="-15" dirty="0">
              <a:hlinkClick r:id="rId5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DF4C2B9-C716-4223-8CF4-6C1F9EE219D4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6700" y="2510865"/>
            <a:ext cx="4830817" cy="487032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05905" y="1099218"/>
            <a:ext cx="7894775" cy="5822976"/>
          </a:xfrm>
          <a:prstGeom prst="rect">
            <a:avLst/>
          </a:prstGeom>
        </p:spPr>
        <p:txBody>
          <a:bodyPr vert="horz" wrap="square" lIns="0" tIns="14005" rIns="0" bIns="0" rtlCol="0">
            <a:spAutoFit/>
          </a:bodyPr>
          <a:lstStyle/>
          <a:p>
            <a:pPr marL="14006">
              <a:spcBef>
                <a:spcPts val="110"/>
              </a:spcBef>
            </a:pPr>
            <a:r>
              <a:rPr sz="2647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Los</a:t>
            </a:r>
            <a:r>
              <a:rPr sz="2647" u="sng" spc="-66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47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accionamientos</a:t>
            </a:r>
            <a:r>
              <a:rPr sz="2647" u="sng" spc="-9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47" u="sng" spc="-11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electromecánicos</a:t>
            </a:r>
            <a:r>
              <a:rPr sz="2647" u="sng" spc="-8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47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están</a:t>
            </a:r>
            <a:r>
              <a:rPr sz="2647" u="sng" spc="-72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47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presentes</a:t>
            </a:r>
            <a:r>
              <a:rPr sz="2647" u="sng" spc="-3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47" u="sng" spc="-2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en:</a:t>
            </a:r>
            <a:endParaRPr sz="2647" dirty="0">
              <a:latin typeface="Calibri"/>
              <a:cs typeface="Calibri"/>
            </a:endParaRPr>
          </a:p>
          <a:p>
            <a:pPr>
              <a:spcBef>
                <a:spcPts val="33"/>
              </a:spcBef>
            </a:pPr>
            <a:endParaRPr sz="2536" dirty="0">
              <a:latin typeface="Calibri"/>
              <a:cs typeface="Calibri"/>
            </a:endParaRPr>
          </a:p>
          <a:p>
            <a:pPr marL="14006"/>
            <a:r>
              <a:rPr sz="3529" b="1" dirty="0">
                <a:latin typeface="Calibri"/>
                <a:cs typeface="Calibri"/>
              </a:rPr>
              <a:t>Centrales</a:t>
            </a:r>
            <a:r>
              <a:rPr sz="3529" b="1" spc="-116" dirty="0">
                <a:latin typeface="Calibri"/>
                <a:cs typeface="Calibri"/>
              </a:rPr>
              <a:t> </a:t>
            </a:r>
            <a:r>
              <a:rPr sz="3529" b="1" dirty="0">
                <a:latin typeface="Calibri"/>
                <a:cs typeface="Calibri"/>
              </a:rPr>
              <a:t>de</a:t>
            </a:r>
            <a:r>
              <a:rPr sz="3529" b="1" spc="-105" dirty="0">
                <a:latin typeface="Calibri"/>
                <a:cs typeface="Calibri"/>
              </a:rPr>
              <a:t> </a:t>
            </a:r>
            <a:r>
              <a:rPr sz="3529" b="1" dirty="0">
                <a:latin typeface="Calibri"/>
                <a:cs typeface="Calibri"/>
              </a:rPr>
              <a:t>generación</a:t>
            </a:r>
            <a:r>
              <a:rPr sz="3529" b="1" spc="-126" dirty="0">
                <a:latin typeface="Calibri"/>
                <a:cs typeface="Calibri"/>
              </a:rPr>
              <a:t> </a:t>
            </a:r>
            <a:r>
              <a:rPr sz="3529" b="1" spc="-11" dirty="0">
                <a:latin typeface="Calibri"/>
                <a:cs typeface="Calibri"/>
              </a:rPr>
              <a:t>(Generadores)</a:t>
            </a:r>
            <a:endParaRPr sz="3529" dirty="0">
              <a:latin typeface="Calibri"/>
              <a:cs typeface="Calibri"/>
            </a:endParaRPr>
          </a:p>
          <a:p>
            <a:pPr marL="896356" indent="-378150">
              <a:spcBef>
                <a:spcPts val="50"/>
              </a:spcBef>
              <a:buChar char="-"/>
              <a:tabLst>
                <a:tab pos="895656" algn="l"/>
                <a:tab pos="896356" algn="l"/>
              </a:tabLst>
            </a:pPr>
            <a:r>
              <a:rPr sz="2647" dirty="0">
                <a:latin typeface="Calibri"/>
                <a:cs typeface="Calibri"/>
              </a:rPr>
              <a:t>Centrales</a:t>
            </a:r>
            <a:r>
              <a:rPr sz="2647" spc="-116" dirty="0">
                <a:latin typeface="Calibri"/>
                <a:cs typeface="Calibri"/>
              </a:rPr>
              <a:t> </a:t>
            </a:r>
            <a:r>
              <a:rPr sz="2647" spc="-11" dirty="0">
                <a:latin typeface="Calibri"/>
                <a:cs typeface="Calibri"/>
              </a:rPr>
              <a:t>hidráulicas.</a:t>
            </a:r>
            <a:endParaRPr sz="2647" dirty="0">
              <a:latin typeface="Calibri"/>
              <a:cs typeface="Calibri"/>
            </a:endParaRPr>
          </a:p>
          <a:p>
            <a:pPr marL="896356" indent="-378150">
              <a:spcBef>
                <a:spcPts val="6"/>
              </a:spcBef>
              <a:buChar char="-"/>
              <a:tabLst>
                <a:tab pos="895656" algn="l"/>
                <a:tab pos="896356" algn="l"/>
              </a:tabLst>
            </a:pPr>
            <a:r>
              <a:rPr sz="2647" spc="-11" dirty="0">
                <a:latin typeface="Calibri"/>
                <a:cs typeface="Calibri"/>
              </a:rPr>
              <a:t>Térmicas.</a:t>
            </a:r>
            <a:endParaRPr sz="2647" dirty="0">
              <a:latin typeface="Calibri"/>
              <a:cs typeface="Calibri"/>
            </a:endParaRPr>
          </a:p>
          <a:p>
            <a:pPr marL="896356" indent="-378150">
              <a:buChar char="-"/>
              <a:tabLst>
                <a:tab pos="895656" algn="l"/>
                <a:tab pos="896356" algn="l"/>
              </a:tabLst>
            </a:pPr>
            <a:r>
              <a:rPr sz="2647" spc="-11" dirty="0">
                <a:latin typeface="Calibri"/>
                <a:cs typeface="Calibri"/>
              </a:rPr>
              <a:t>Nucleares.</a:t>
            </a:r>
            <a:endParaRPr sz="2647" dirty="0">
              <a:latin typeface="Calibri"/>
              <a:cs typeface="Calibri"/>
            </a:endParaRPr>
          </a:p>
          <a:p>
            <a:pPr marL="896356" indent="-378150">
              <a:buChar char="-"/>
              <a:tabLst>
                <a:tab pos="895656" algn="l"/>
                <a:tab pos="896356" algn="l"/>
              </a:tabLst>
            </a:pPr>
            <a:r>
              <a:rPr sz="2647" spc="-11" dirty="0">
                <a:latin typeface="Calibri"/>
                <a:cs typeface="Calibri"/>
              </a:rPr>
              <a:t>Eólicas.</a:t>
            </a:r>
            <a:endParaRPr sz="2647" dirty="0">
              <a:latin typeface="Calibri"/>
              <a:cs typeface="Calibri"/>
            </a:endParaRPr>
          </a:p>
          <a:p>
            <a:pPr marL="896356" indent="-378150">
              <a:buChar char="-"/>
              <a:tabLst>
                <a:tab pos="895656" algn="l"/>
                <a:tab pos="896356" algn="l"/>
              </a:tabLst>
            </a:pPr>
            <a:r>
              <a:rPr sz="2647" spc="-22" dirty="0">
                <a:latin typeface="Calibri"/>
                <a:cs typeface="Calibri"/>
              </a:rPr>
              <a:t>Etc…</a:t>
            </a:r>
            <a:endParaRPr sz="2647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647" dirty="0">
              <a:latin typeface="Calibri"/>
              <a:cs typeface="Calibri"/>
            </a:endParaRPr>
          </a:p>
          <a:p>
            <a:pPr>
              <a:spcBef>
                <a:spcPts val="44"/>
              </a:spcBef>
            </a:pPr>
            <a:endParaRPr sz="2040" dirty="0">
              <a:latin typeface="Calibri"/>
              <a:cs typeface="Calibri"/>
            </a:endParaRPr>
          </a:p>
          <a:p>
            <a:pPr marL="649158" marR="5002786">
              <a:lnSpc>
                <a:spcPct val="99900"/>
              </a:lnSpc>
            </a:pPr>
            <a:r>
              <a:rPr sz="2206" i="1" spc="-11" dirty="0">
                <a:latin typeface="Calibri"/>
                <a:cs typeface="Calibri"/>
              </a:rPr>
              <a:t>Hidroalternador </a:t>
            </a:r>
            <a:r>
              <a:rPr sz="2206" i="1" dirty="0">
                <a:latin typeface="Calibri"/>
                <a:cs typeface="Calibri"/>
              </a:rPr>
              <a:t>trifásico</a:t>
            </a:r>
            <a:r>
              <a:rPr sz="2206" i="1" spc="-50" dirty="0">
                <a:latin typeface="Calibri"/>
                <a:cs typeface="Calibri"/>
              </a:rPr>
              <a:t> </a:t>
            </a:r>
            <a:r>
              <a:rPr sz="2206" i="1" dirty="0">
                <a:latin typeface="Calibri"/>
                <a:cs typeface="Calibri"/>
              </a:rPr>
              <a:t>de</a:t>
            </a:r>
            <a:r>
              <a:rPr sz="2206" i="1" spc="-66" dirty="0">
                <a:latin typeface="Calibri"/>
                <a:cs typeface="Calibri"/>
              </a:rPr>
              <a:t> </a:t>
            </a:r>
            <a:r>
              <a:rPr sz="2206" i="1" spc="-28" dirty="0">
                <a:latin typeface="Calibri"/>
                <a:cs typeface="Calibri"/>
              </a:rPr>
              <a:t>la </a:t>
            </a:r>
            <a:r>
              <a:rPr sz="2206" i="1" dirty="0">
                <a:latin typeface="Calibri"/>
                <a:cs typeface="Calibri"/>
              </a:rPr>
              <a:t>central</a:t>
            </a:r>
            <a:r>
              <a:rPr sz="2206" i="1" spc="-44" dirty="0">
                <a:latin typeface="Calibri"/>
                <a:cs typeface="Calibri"/>
              </a:rPr>
              <a:t> </a:t>
            </a:r>
            <a:r>
              <a:rPr sz="2206" i="1" dirty="0">
                <a:latin typeface="Calibri"/>
                <a:cs typeface="Calibri"/>
              </a:rPr>
              <a:t>de</a:t>
            </a:r>
            <a:r>
              <a:rPr sz="2206" i="1" spc="-44" dirty="0">
                <a:latin typeface="Calibri"/>
                <a:cs typeface="Calibri"/>
              </a:rPr>
              <a:t> </a:t>
            </a:r>
            <a:r>
              <a:rPr sz="2206" i="1" spc="-11" dirty="0">
                <a:latin typeface="Calibri"/>
                <a:cs typeface="Calibri"/>
              </a:rPr>
              <a:t>Itaipú, </a:t>
            </a:r>
            <a:r>
              <a:rPr sz="2206" i="1" dirty="0">
                <a:latin typeface="Calibri"/>
                <a:cs typeface="Calibri"/>
              </a:rPr>
              <a:t>Brasil</a:t>
            </a:r>
            <a:r>
              <a:rPr sz="2206" i="1" spc="-50" dirty="0">
                <a:latin typeface="Calibri"/>
                <a:cs typeface="Calibri"/>
              </a:rPr>
              <a:t> </a:t>
            </a:r>
            <a:r>
              <a:rPr sz="2206" i="1" dirty="0">
                <a:latin typeface="Calibri"/>
                <a:cs typeface="Calibri"/>
              </a:rPr>
              <a:t>(824</a:t>
            </a:r>
            <a:r>
              <a:rPr sz="2206" i="1" spc="-55" dirty="0">
                <a:latin typeface="Calibri"/>
                <a:cs typeface="Calibri"/>
              </a:rPr>
              <a:t> </a:t>
            </a:r>
            <a:r>
              <a:rPr sz="2206" i="1" dirty="0">
                <a:latin typeface="Calibri"/>
                <a:cs typeface="Calibri"/>
              </a:rPr>
              <a:t>MVA,</a:t>
            </a:r>
            <a:r>
              <a:rPr sz="2206" i="1" spc="-44" dirty="0">
                <a:latin typeface="Calibri"/>
                <a:cs typeface="Calibri"/>
              </a:rPr>
              <a:t> </a:t>
            </a:r>
            <a:r>
              <a:rPr sz="2206" i="1" spc="-28" dirty="0">
                <a:latin typeface="Calibri"/>
                <a:cs typeface="Calibri"/>
              </a:rPr>
              <a:t>90</a:t>
            </a:r>
            <a:endParaRPr sz="2206" dirty="0">
              <a:latin typeface="Calibri"/>
              <a:cs typeface="Calibri"/>
            </a:endParaRPr>
          </a:p>
          <a:p>
            <a:pPr marL="649158">
              <a:spcBef>
                <a:spcPts val="17"/>
              </a:spcBef>
            </a:pPr>
            <a:r>
              <a:rPr sz="2206" i="1" spc="-28" dirty="0">
                <a:latin typeface="Calibri"/>
                <a:cs typeface="Calibri"/>
              </a:rPr>
              <a:t>r.p.m.,</a:t>
            </a:r>
            <a:r>
              <a:rPr sz="2206" i="1" spc="-44" dirty="0">
                <a:latin typeface="Calibri"/>
                <a:cs typeface="Calibri"/>
              </a:rPr>
              <a:t> </a:t>
            </a:r>
            <a:r>
              <a:rPr sz="2206" i="1" dirty="0">
                <a:latin typeface="Calibri"/>
                <a:cs typeface="Calibri"/>
              </a:rPr>
              <a:t>60</a:t>
            </a:r>
            <a:r>
              <a:rPr sz="2206" i="1" spc="-28" dirty="0">
                <a:latin typeface="Calibri"/>
                <a:cs typeface="Calibri"/>
              </a:rPr>
              <a:t> Hz)</a:t>
            </a:r>
            <a:endParaRPr sz="2206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34690" y="4729443"/>
            <a:ext cx="1273780" cy="566513"/>
          </a:xfrm>
          <a:custGeom>
            <a:avLst/>
            <a:gdLst/>
            <a:ahLst/>
            <a:cxnLst/>
            <a:rect l="l" t="t" r="r" b="b"/>
            <a:pathLst>
              <a:path w="1155064" h="513714">
                <a:moveTo>
                  <a:pt x="1082293" y="29103"/>
                </a:moveTo>
                <a:lnTo>
                  <a:pt x="0" y="501523"/>
                </a:lnTo>
                <a:lnTo>
                  <a:pt x="5080" y="513206"/>
                </a:lnTo>
                <a:lnTo>
                  <a:pt x="1087389" y="40780"/>
                </a:lnTo>
                <a:lnTo>
                  <a:pt x="1082293" y="29103"/>
                </a:lnTo>
                <a:close/>
              </a:path>
              <a:path w="1155064" h="513714">
                <a:moveTo>
                  <a:pt x="1138354" y="24003"/>
                </a:moveTo>
                <a:lnTo>
                  <a:pt x="1093978" y="24003"/>
                </a:lnTo>
                <a:lnTo>
                  <a:pt x="1099058" y="35687"/>
                </a:lnTo>
                <a:lnTo>
                  <a:pt x="1087389" y="40780"/>
                </a:lnTo>
                <a:lnTo>
                  <a:pt x="1100074" y="69850"/>
                </a:lnTo>
                <a:lnTo>
                  <a:pt x="1138354" y="24003"/>
                </a:lnTo>
                <a:close/>
              </a:path>
              <a:path w="1155064" h="513714">
                <a:moveTo>
                  <a:pt x="1093978" y="24003"/>
                </a:moveTo>
                <a:lnTo>
                  <a:pt x="1082293" y="29103"/>
                </a:lnTo>
                <a:lnTo>
                  <a:pt x="1087389" y="40780"/>
                </a:lnTo>
                <a:lnTo>
                  <a:pt x="1099058" y="35687"/>
                </a:lnTo>
                <a:lnTo>
                  <a:pt x="1093978" y="24003"/>
                </a:lnTo>
                <a:close/>
              </a:path>
              <a:path w="1155064" h="513714">
                <a:moveTo>
                  <a:pt x="1069594" y="0"/>
                </a:moveTo>
                <a:lnTo>
                  <a:pt x="1082293" y="29103"/>
                </a:lnTo>
                <a:lnTo>
                  <a:pt x="1093978" y="24003"/>
                </a:lnTo>
                <a:lnTo>
                  <a:pt x="1138354" y="24003"/>
                </a:lnTo>
                <a:lnTo>
                  <a:pt x="1154683" y="4444"/>
                </a:lnTo>
                <a:lnTo>
                  <a:pt x="1069594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 sz="1985"/>
          </a:p>
        </p:txBody>
      </p:sp>
      <p:sp>
        <p:nvSpPr>
          <p:cNvPr id="10" name="object 4"/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4193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84576" y="3067156"/>
            <a:ext cx="7682175" cy="43209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0707" y="1637778"/>
            <a:ext cx="4527206" cy="4151365"/>
          </a:xfrm>
          <a:prstGeom prst="rect">
            <a:avLst/>
          </a:prstGeom>
        </p:spPr>
        <p:txBody>
          <a:bodyPr vert="horz" wrap="square" lIns="0" tIns="14005" rIns="0" bIns="0" rtlCol="0">
            <a:spAutoFit/>
          </a:bodyPr>
          <a:lstStyle/>
          <a:p>
            <a:pPr marL="1361340" indent="-378850">
              <a:spcBef>
                <a:spcPts val="110"/>
              </a:spcBef>
              <a:buChar char="-"/>
              <a:tabLst>
                <a:tab pos="1361340" algn="l"/>
                <a:tab pos="1362041" algn="l"/>
              </a:tabLst>
            </a:pPr>
            <a:r>
              <a:rPr sz="2647" spc="-11" dirty="0">
                <a:latin typeface="Calibri"/>
                <a:cs typeface="Calibri"/>
              </a:rPr>
              <a:t>Metro.</a:t>
            </a:r>
            <a:endParaRPr sz="2647">
              <a:latin typeface="Calibri"/>
              <a:cs typeface="Calibri"/>
            </a:endParaRPr>
          </a:p>
          <a:p>
            <a:pPr marL="1361340" indent="-378850">
              <a:buChar char="-"/>
              <a:tabLst>
                <a:tab pos="1361340" algn="l"/>
                <a:tab pos="1362041" algn="l"/>
              </a:tabLst>
            </a:pPr>
            <a:r>
              <a:rPr sz="2647" spc="-22" dirty="0">
                <a:latin typeface="Calibri"/>
                <a:cs typeface="Calibri"/>
              </a:rPr>
              <a:t>Tren</a:t>
            </a:r>
            <a:r>
              <a:rPr sz="2647" spc="-55" dirty="0">
                <a:latin typeface="Calibri"/>
                <a:cs typeface="Calibri"/>
              </a:rPr>
              <a:t> </a:t>
            </a:r>
            <a:r>
              <a:rPr sz="2647" dirty="0">
                <a:latin typeface="Calibri"/>
                <a:cs typeface="Calibri"/>
              </a:rPr>
              <a:t>de</a:t>
            </a:r>
            <a:r>
              <a:rPr sz="2647" spc="-50" dirty="0">
                <a:latin typeface="Calibri"/>
                <a:cs typeface="Calibri"/>
              </a:rPr>
              <a:t> </a:t>
            </a:r>
            <a:r>
              <a:rPr sz="2647" dirty="0">
                <a:latin typeface="Calibri"/>
                <a:cs typeface="Calibri"/>
              </a:rPr>
              <a:t>alta</a:t>
            </a:r>
            <a:r>
              <a:rPr sz="2647" spc="-72" dirty="0">
                <a:latin typeface="Calibri"/>
                <a:cs typeface="Calibri"/>
              </a:rPr>
              <a:t> </a:t>
            </a:r>
            <a:r>
              <a:rPr sz="2647" spc="-11" dirty="0">
                <a:latin typeface="Calibri"/>
                <a:cs typeface="Calibri"/>
              </a:rPr>
              <a:t>velocidad..</a:t>
            </a:r>
            <a:endParaRPr sz="2647">
              <a:latin typeface="Calibri"/>
              <a:cs typeface="Calibri"/>
            </a:endParaRPr>
          </a:p>
          <a:p>
            <a:pPr marL="1361340" indent="-378850">
              <a:buChar char="-"/>
              <a:tabLst>
                <a:tab pos="1361340" algn="l"/>
                <a:tab pos="1362041" algn="l"/>
              </a:tabLst>
            </a:pPr>
            <a:r>
              <a:rPr sz="2647" spc="-11" dirty="0">
                <a:latin typeface="Calibri"/>
                <a:cs typeface="Calibri"/>
              </a:rPr>
              <a:t>Vehículos</a:t>
            </a:r>
            <a:r>
              <a:rPr sz="2647" spc="-83" dirty="0">
                <a:latin typeface="Calibri"/>
                <a:cs typeface="Calibri"/>
              </a:rPr>
              <a:t> </a:t>
            </a:r>
            <a:r>
              <a:rPr sz="2647" spc="-11" dirty="0">
                <a:latin typeface="Calibri"/>
                <a:cs typeface="Calibri"/>
              </a:rPr>
              <a:t>eléctricos.</a:t>
            </a:r>
            <a:endParaRPr sz="2647">
              <a:latin typeface="Calibri"/>
              <a:cs typeface="Calibri"/>
            </a:endParaRPr>
          </a:p>
          <a:p>
            <a:pPr marL="1361340" indent="-378850">
              <a:buChar char="-"/>
              <a:tabLst>
                <a:tab pos="1361340" algn="l"/>
                <a:tab pos="1362041" algn="l"/>
              </a:tabLst>
            </a:pPr>
            <a:r>
              <a:rPr sz="2647" spc="-22" dirty="0">
                <a:latin typeface="Calibri"/>
                <a:cs typeface="Calibri"/>
              </a:rPr>
              <a:t>Etc…</a:t>
            </a:r>
            <a:endParaRPr sz="2647">
              <a:latin typeface="Calibri"/>
              <a:cs typeface="Calibri"/>
            </a:endParaRPr>
          </a:p>
          <a:p>
            <a:pPr>
              <a:spcBef>
                <a:spcPts val="61"/>
              </a:spcBef>
            </a:pPr>
            <a:endParaRPr sz="2978">
              <a:latin typeface="Calibri"/>
              <a:cs typeface="Calibri"/>
            </a:endParaRPr>
          </a:p>
          <a:p>
            <a:pPr marL="14006" marR="2390049" algn="ctr"/>
            <a:r>
              <a:rPr sz="2206" dirty="0">
                <a:latin typeface="Calibri"/>
                <a:cs typeface="Calibri"/>
              </a:rPr>
              <a:t>Motores</a:t>
            </a:r>
            <a:r>
              <a:rPr sz="2206" spc="-77" dirty="0">
                <a:latin typeface="Calibri"/>
                <a:cs typeface="Calibri"/>
              </a:rPr>
              <a:t> </a:t>
            </a:r>
            <a:r>
              <a:rPr sz="2206" spc="-11" dirty="0">
                <a:latin typeface="Calibri"/>
                <a:cs typeface="Calibri"/>
              </a:rPr>
              <a:t>trifásicos </a:t>
            </a:r>
            <a:r>
              <a:rPr sz="2206" dirty="0">
                <a:latin typeface="Calibri"/>
                <a:cs typeface="Calibri"/>
              </a:rPr>
              <a:t>de</a:t>
            </a:r>
            <a:r>
              <a:rPr sz="2206" spc="-22" dirty="0">
                <a:latin typeface="Calibri"/>
                <a:cs typeface="Calibri"/>
              </a:rPr>
              <a:t> </a:t>
            </a:r>
            <a:r>
              <a:rPr sz="2206" spc="-11" dirty="0">
                <a:latin typeface="Calibri"/>
                <a:cs typeface="Calibri"/>
              </a:rPr>
              <a:t>inducción </a:t>
            </a:r>
            <a:r>
              <a:rPr sz="2206" dirty="0">
                <a:latin typeface="Calibri"/>
                <a:cs typeface="Calibri"/>
              </a:rPr>
              <a:t>utilizados</a:t>
            </a:r>
            <a:r>
              <a:rPr sz="2206" spc="-44" dirty="0">
                <a:latin typeface="Calibri"/>
                <a:cs typeface="Calibri"/>
              </a:rPr>
              <a:t> </a:t>
            </a:r>
            <a:r>
              <a:rPr sz="2206" dirty="0">
                <a:latin typeface="Calibri"/>
                <a:cs typeface="Calibri"/>
              </a:rPr>
              <a:t>en</a:t>
            </a:r>
            <a:r>
              <a:rPr sz="2206" spc="-39" dirty="0">
                <a:latin typeface="Calibri"/>
                <a:cs typeface="Calibri"/>
              </a:rPr>
              <a:t> </a:t>
            </a:r>
            <a:r>
              <a:rPr sz="2206" spc="-28" dirty="0">
                <a:latin typeface="Calibri"/>
                <a:cs typeface="Calibri"/>
              </a:rPr>
              <a:t>los </a:t>
            </a:r>
            <a:r>
              <a:rPr sz="2206" dirty="0">
                <a:latin typeface="Calibri"/>
                <a:cs typeface="Calibri"/>
              </a:rPr>
              <a:t>trenes</a:t>
            </a:r>
            <a:r>
              <a:rPr sz="2206" spc="-22" dirty="0">
                <a:latin typeface="Calibri"/>
                <a:cs typeface="Calibri"/>
              </a:rPr>
              <a:t> </a:t>
            </a:r>
            <a:r>
              <a:rPr sz="2206" dirty="0">
                <a:latin typeface="Calibri"/>
                <a:cs typeface="Calibri"/>
              </a:rPr>
              <a:t>de</a:t>
            </a:r>
            <a:r>
              <a:rPr sz="2206" spc="-28" dirty="0">
                <a:latin typeface="Calibri"/>
                <a:cs typeface="Calibri"/>
              </a:rPr>
              <a:t> </a:t>
            </a:r>
            <a:r>
              <a:rPr sz="2206" b="1" spc="-22" dirty="0">
                <a:latin typeface="Calibri"/>
                <a:cs typeface="Calibri"/>
              </a:rPr>
              <a:t>FGV</a:t>
            </a:r>
            <a:r>
              <a:rPr sz="2206" spc="-22" dirty="0">
                <a:latin typeface="Calibri"/>
                <a:cs typeface="Calibri"/>
              </a:rPr>
              <a:t>, </a:t>
            </a:r>
            <a:r>
              <a:rPr sz="2206" dirty="0">
                <a:latin typeface="Calibri"/>
                <a:cs typeface="Calibri"/>
              </a:rPr>
              <a:t>desmontados</a:t>
            </a:r>
            <a:r>
              <a:rPr sz="2206" spc="-99" dirty="0">
                <a:latin typeface="Calibri"/>
                <a:cs typeface="Calibri"/>
              </a:rPr>
              <a:t> </a:t>
            </a:r>
            <a:r>
              <a:rPr sz="2206" spc="-22" dirty="0">
                <a:latin typeface="Calibri"/>
                <a:cs typeface="Calibri"/>
              </a:rPr>
              <a:t>para </a:t>
            </a:r>
            <a:r>
              <a:rPr sz="2206" spc="-11" dirty="0">
                <a:latin typeface="Calibri"/>
                <a:cs typeface="Calibri"/>
              </a:rPr>
              <a:t>mantenimiento.</a:t>
            </a:r>
            <a:endParaRPr sz="2206">
              <a:latin typeface="Calibri"/>
              <a:cs typeface="Calibri"/>
            </a:endParaRPr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1220315" y="1211060"/>
            <a:ext cx="29679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Sector</a:t>
            </a:r>
            <a:r>
              <a:rPr kumimoji="0" lang="es-ES" sz="32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 </a:t>
            </a:r>
            <a:r>
              <a:rPr kumimoji="0" lang="es-ES" sz="3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transporte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EF9FD8E-5968-4DE1-B4CD-607549C27668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718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74900" y="1221661"/>
            <a:ext cx="5605488" cy="551342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23545" y="6735082"/>
            <a:ext cx="7110480" cy="421497"/>
          </a:xfrm>
          <a:prstGeom prst="rect">
            <a:avLst/>
          </a:prstGeom>
        </p:spPr>
        <p:txBody>
          <a:bodyPr vert="horz" wrap="square" lIns="0" tIns="14005" rIns="0" bIns="0" rtlCol="0">
            <a:spAutoFit/>
          </a:bodyPr>
          <a:lstStyle/>
          <a:p>
            <a:pPr marL="14006">
              <a:spcBef>
                <a:spcPts val="110"/>
              </a:spcBef>
            </a:pPr>
            <a:r>
              <a:rPr sz="2647" dirty="0">
                <a:latin typeface="Calibri"/>
                <a:cs typeface="Calibri"/>
              </a:rPr>
              <a:t>Motor</a:t>
            </a:r>
            <a:r>
              <a:rPr sz="2647" spc="-66" dirty="0">
                <a:latin typeface="Calibri"/>
                <a:cs typeface="Calibri"/>
              </a:rPr>
              <a:t> </a:t>
            </a:r>
            <a:r>
              <a:rPr sz="2647" dirty="0">
                <a:latin typeface="Calibri"/>
                <a:cs typeface="Calibri"/>
              </a:rPr>
              <a:t>utilizado</a:t>
            </a:r>
            <a:r>
              <a:rPr sz="2647" spc="-61" dirty="0">
                <a:latin typeface="Calibri"/>
                <a:cs typeface="Calibri"/>
              </a:rPr>
              <a:t> </a:t>
            </a:r>
            <a:r>
              <a:rPr sz="2647" dirty="0">
                <a:latin typeface="Calibri"/>
                <a:cs typeface="Calibri"/>
              </a:rPr>
              <a:t>en</a:t>
            </a:r>
            <a:r>
              <a:rPr sz="2647" spc="-33" dirty="0">
                <a:latin typeface="Calibri"/>
                <a:cs typeface="Calibri"/>
              </a:rPr>
              <a:t> </a:t>
            </a:r>
            <a:r>
              <a:rPr sz="2647" dirty="0">
                <a:latin typeface="Calibri"/>
                <a:cs typeface="Calibri"/>
              </a:rPr>
              <a:t>un</a:t>
            </a:r>
            <a:r>
              <a:rPr sz="2647" spc="-33" dirty="0">
                <a:latin typeface="Calibri"/>
                <a:cs typeface="Calibri"/>
              </a:rPr>
              <a:t> </a:t>
            </a:r>
            <a:r>
              <a:rPr sz="2647" dirty="0">
                <a:latin typeface="Calibri"/>
                <a:cs typeface="Calibri"/>
              </a:rPr>
              <a:t>vehículo</a:t>
            </a:r>
            <a:r>
              <a:rPr sz="2647" spc="-44" dirty="0">
                <a:latin typeface="Calibri"/>
                <a:cs typeface="Calibri"/>
              </a:rPr>
              <a:t> </a:t>
            </a:r>
            <a:r>
              <a:rPr sz="2647" dirty="0">
                <a:latin typeface="Calibri"/>
                <a:cs typeface="Calibri"/>
              </a:rPr>
              <a:t>de</a:t>
            </a:r>
            <a:r>
              <a:rPr sz="2647" spc="-44" dirty="0">
                <a:latin typeface="Calibri"/>
                <a:cs typeface="Calibri"/>
              </a:rPr>
              <a:t> </a:t>
            </a:r>
            <a:r>
              <a:rPr sz="2647" dirty="0">
                <a:latin typeface="Calibri"/>
                <a:cs typeface="Calibri"/>
              </a:rPr>
              <a:t>tracción</a:t>
            </a:r>
            <a:r>
              <a:rPr sz="2647" spc="-61" dirty="0">
                <a:latin typeface="Calibri"/>
                <a:cs typeface="Calibri"/>
              </a:rPr>
              <a:t> </a:t>
            </a:r>
            <a:r>
              <a:rPr sz="2647" spc="-11" dirty="0">
                <a:latin typeface="Calibri"/>
                <a:cs typeface="Calibri"/>
              </a:rPr>
              <a:t>eléctrica.</a:t>
            </a:r>
            <a:endParaRPr sz="2647">
              <a:latin typeface="Calibri"/>
              <a:cs typeface="Calibri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997632F5-C791-45B8-8A05-29DF1D00E185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0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2984500" y="2926263"/>
            <a:ext cx="6573377" cy="4208586"/>
            <a:chOff x="2988182" y="2636520"/>
            <a:chExt cx="5960745" cy="38163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8243" y="2636520"/>
              <a:ext cx="4710684" cy="38160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88182" y="4746117"/>
              <a:ext cx="1367790" cy="128270"/>
            </a:xfrm>
            <a:custGeom>
              <a:avLst/>
              <a:gdLst/>
              <a:ahLst/>
              <a:cxnLst/>
              <a:rect l="l" t="t" r="r" b="b"/>
              <a:pathLst>
                <a:path w="1367789" h="128270">
                  <a:moveTo>
                    <a:pt x="1290985" y="31680"/>
                  </a:moveTo>
                  <a:lnTo>
                    <a:pt x="0" y="115188"/>
                  </a:lnTo>
                  <a:lnTo>
                    <a:pt x="762" y="127888"/>
                  </a:lnTo>
                  <a:lnTo>
                    <a:pt x="1291812" y="44376"/>
                  </a:lnTo>
                  <a:lnTo>
                    <a:pt x="1290985" y="31680"/>
                  </a:lnTo>
                  <a:close/>
                </a:path>
                <a:path w="1367789" h="128270">
                  <a:moveTo>
                    <a:pt x="1361996" y="30860"/>
                  </a:moveTo>
                  <a:lnTo>
                    <a:pt x="1303655" y="30860"/>
                  </a:lnTo>
                  <a:lnTo>
                    <a:pt x="1304417" y="43560"/>
                  </a:lnTo>
                  <a:lnTo>
                    <a:pt x="1291812" y="44376"/>
                  </a:lnTo>
                  <a:lnTo>
                    <a:pt x="1293876" y="76072"/>
                  </a:lnTo>
                  <a:lnTo>
                    <a:pt x="1367408" y="33146"/>
                  </a:lnTo>
                  <a:lnTo>
                    <a:pt x="1361996" y="30860"/>
                  </a:lnTo>
                  <a:close/>
                </a:path>
                <a:path w="1367789" h="128270">
                  <a:moveTo>
                    <a:pt x="1303655" y="30860"/>
                  </a:moveTo>
                  <a:lnTo>
                    <a:pt x="1290985" y="31680"/>
                  </a:lnTo>
                  <a:lnTo>
                    <a:pt x="1291812" y="44376"/>
                  </a:lnTo>
                  <a:lnTo>
                    <a:pt x="1304417" y="43560"/>
                  </a:lnTo>
                  <a:lnTo>
                    <a:pt x="1303655" y="30860"/>
                  </a:lnTo>
                  <a:close/>
                </a:path>
                <a:path w="1367789" h="128270">
                  <a:moveTo>
                    <a:pt x="1288922" y="0"/>
                  </a:moveTo>
                  <a:lnTo>
                    <a:pt x="1290985" y="31680"/>
                  </a:lnTo>
                  <a:lnTo>
                    <a:pt x="1303655" y="30860"/>
                  </a:lnTo>
                  <a:lnTo>
                    <a:pt x="1361996" y="30860"/>
                  </a:lnTo>
                  <a:lnTo>
                    <a:pt x="1288922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 sz="1985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82667" y="5030416"/>
            <a:ext cx="1633015" cy="691632"/>
          </a:xfrm>
          <a:prstGeom prst="rect">
            <a:avLst/>
          </a:prstGeom>
        </p:spPr>
        <p:txBody>
          <a:bodyPr vert="horz" wrap="square" lIns="0" tIns="12605" rIns="0" bIns="0" rtlCol="0">
            <a:spAutoFit/>
          </a:bodyPr>
          <a:lstStyle/>
          <a:p>
            <a:pPr marL="428570" marR="5602" indent="-415265">
              <a:lnSpc>
                <a:spcPct val="100499"/>
              </a:lnSpc>
              <a:spcBef>
                <a:spcPts val="99"/>
              </a:spcBef>
            </a:pPr>
            <a:r>
              <a:rPr sz="2206" dirty="0">
                <a:latin typeface="Calibri"/>
                <a:cs typeface="Calibri"/>
              </a:rPr>
              <a:t>Compresor</a:t>
            </a:r>
            <a:r>
              <a:rPr sz="2206" spc="-88" dirty="0">
                <a:latin typeface="Calibri"/>
                <a:cs typeface="Calibri"/>
              </a:rPr>
              <a:t> </a:t>
            </a:r>
            <a:r>
              <a:rPr sz="2206" spc="-28" dirty="0">
                <a:latin typeface="Calibri"/>
                <a:cs typeface="Calibri"/>
              </a:rPr>
              <a:t>de </a:t>
            </a:r>
            <a:r>
              <a:rPr sz="2206" spc="-11" dirty="0">
                <a:latin typeface="Calibri"/>
                <a:cs typeface="Calibri"/>
              </a:rPr>
              <a:t>nevera</a:t>
            </a:r>
            <a:endParaRPr sz="2206">
              <a:latin typeface="Calibri"/>
              <a:cs typeface="Calibri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774700" y="1185827"/>
            <a:ext cx="5172075" cy="1617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Sector</a:t>
            </a:r>
            <a:r>
              <a:rPr kumimoji="0" lang="es-ES" sz="3200" b="1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 </a:t>
            </a:r>
            <a:r>
              <a:rPr kumimoji="0" lang="es-ES" sz="3200" b="1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residencial</a:t>
            </a: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Motores</a:t>
            </a:r>
            <a:r>
              <a:rPr kumimoji="0" lang="es-ES" sz="2400" b="0" i="0" u="none" strike="noStrike" kern="0" cap="none" spc="-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 </a:t>
            </a: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de</a:t>
            </a:r>
            <a:r>
              <a:rPr kumimoji="0" lang="es-ES" sz="2400" b="0" i="0" u="none" strike="noStrike" kern="0" cap="none" spc="-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 </a:t>
            </a: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grandes</a:t>
            </a:r>
            <a:r>
              <a:rPr kumimoji="0" lang="es-ES" sz="2400" b="0" i="0" u="none" strike="noStrike" kern="0" cap="none" spc="-6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 </a:t>
            </a:r>
            <a:r>
              <a:rPr kumimoji="0" lang="es-ES" sz="2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electrodomésticos. </a:t>
            </a: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Motores</a:t>
            </a:r>
            <a:r>
              <a:rPr kumimoji="0" lang="es-ES" sz="2400" b="0" i="0" u="none" strike="noStrike" kern="0" cap="none" spc="-6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 </a:t>
            </a: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de</a:t>
            </a:r>
            <a:r>
              <a:rPr kumimoji="0" lang="es-ES" sz="2400" b="0" i="0" u="none" strike="noStrike" kern="0" cap="none" spc="-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 </a:t>
            </a:r>
            <a:r>
              <a:rPr kumimoji="0" lang="es-E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pequeños</a:t>
            </a:r>
            <a:r>
              <a:rPr kumimoji="0" lang="es-ES" sz="2400" b="0" i="0" u="none" strike="noStrike" kern="0" cap="none" spc="-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 </a:t>
            </a:r>
            <a:r>
              <a:rPr kumimoji="0" lang="es-ES" sz="2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electrodomésticos. </a:t>
            </a:r>
            <a:r>
              <a:rPr kumimoji="0" lang="es-ES" sz="2400" b="0" i="0" u="none" strike="noStrike" kern="0" cap="none" spc="-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Etc…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F639109F-816F-4313-B984-33573A72778A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96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6700" y="3305805"/>
            <a:ext cx="4063771" cy="325538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32451" y="5389511"/>
            <a:ext cx="2198829" cy="353594"/>
          </a:xfrm>
          <a:prstGeom prst="rect">
            <a:avLst/>
          </a:prstGeom>
        </p:spPr>
        <p:txBody>
          <a:bodyPr vert="horz" wrap="square" lIns="0" tIns="14005" rIns="0" bIns="0" rtlCol="0">
            <a:spAutoFit/>
          </a:bodyPr>
          <a:lstStyle/>
          <a:p>
            <a:pPr marL="14006">
              <a:spcBef>
                <a:spcPts val="110"/>
              </a:spcBef>
            </a:pPr>
            <a:r>
              <a:rPr sz="2206" dirty="0">
                <a:latin typeface="Calibri"/>
                <a:cs typeface="Calibri"/>
              </a:rPr>
              <a:t>Motor</a:t>
            </a:r>
            <a:r>
              <a:rPr sz="2206" spc="-33" dirty="0">
                <a:latin typeface="Calibri"/>
                <a:cs typeface="Calibri"/>
              </a:rPr>
              <a:t> </a:t>
            </a:r>
            <a:r>
              <a:rPr sz="2206" dirty="0">
                <a:latin typeface="Calibri"/>
                <a:cs typeface="Calibri"/>
              </a:rPr>
              <a:t>de</a:t>
            </a:r>
            <a:r>
              <a:rPr sz="2206" spc="-28" dirty="0">
                <a:latin typeface="Calibri"/>
                <a:cs typeface="Calibri"/>
              </a:rPr>
              <a:t> </a:t>
            </a:r>
            <a:r>
              <a:rPr sz="2206" spc="-11" dirty="0">
                <a:latin typeface="Calibri"/>
                <a:cs typeface="Calibri"/>
              </a:rPr>
              <a:t>Ascensor</a:t>
            </a:r>
            <a:endParaRPr sz="2206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00101" y="5233911"/>
            <a:ext cx="1508368" cy="141453"/>
          </a:xfrm>
          <a:custGeom>
            <a:avLst/>
            <a:gdLst/>
            <a:ahLst/>
            <a:cxnLst/>
            <a:rect l="l" t="t" r="r" b="b"/>
            <a:pathLst>
              <a:path w="1367789" h="128270">
                <a:moveTo>
                  <a:pt x="1290985" y="31680"/>
                </a:moveTo>
                <a:lnTo>
                  <a:pt x="0" y="115188"/>
                </a:lnTo>
                <a:lnTo>
                  <a:pt x="762" y="127888"/>
                </a:lnTo>
                <a:lnTo>
                  <a:pt x="1291812" y="44376"/>
                </a:lnTo>
                <a:lnTo>
                  <a:pt x="1290985" y="31680"/>
                </a:lnTo>
                <a:close/>
              </a:path>
              <a:path w="1367789" h="128270">
                <a:moveTo>
                  <a:pt x="1361996" y="30860"/>
                </a:moveTo>
                <a:lnTo>
                  <a:pt x="1303655" y="30860"/>
                </a:lnTo>
                <a:lnTo>
                  <a:pt x="1304417" y="43560"/>
                </a:lnTo>
                <a:lnTo>
                  <a:pt x="1291812" y="44376"/>
                </a:lnTo>
                <a:lnTo>
                  <a:pt x="1293876" y="76072"/>
                </a:lnTo>
                <a:lnTo>
                  <a:pt x="1367408" y="33146"/>
                </a:lnTo>
                <a:lnTo>
                  <a:pt x="1361996" y="30860"/>
                </a:lnTo>
                <a:close/>
              </a:path>
              <a:path w="1367789" h="128270">
                <a:moveTo>
                  <a:pt x="1303655" y="30860"/>
                </a:moveTo>
                <a:lnTo>
                  <a:pt x="1290985" y="31680"/>
                </a:lnTo>
                <a:lnTo>
                  <a:pt x="1291812" y="44376"/>
                </a:lnTo>
                <a:lnTo>
                  <a:pt x="1304417" y="43560"/>
                </a:lnTo>
                <a:lnTo>
                  <a:pt x="1303655" y="30860"/>
                </a:lnTo>
                <a:close/>
              </a:path>
              <a:path w="1367789" h="128270">
                <a:moveTo>
                  <a:pt x="1288922" y="0"/>
                </a:moveTo>
                <a:lnTo>
                  <a:pt x="1290985" y="31680"/>
                </a:lnTo>
                <a:lnTo>
                  <a:pt x="1303655" y="30860"/>
                </a:lnTo>
                <a:lnTo>
                  <a:pt x="1361996" y="30860"/>
                </a:lnTo>
                <a:lnTo>
                  <a:pt x="1288922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 sz="1985"/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1095190" y="1190625"/>
            <a:ext cx="26733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Sector</a:t>
            </a:r>
            <a:r>
              <a:rPr kumimoji="0" lang="es-ES" sz="32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 </a:t>
            </a:r>
            <a:r>
              <a:rPr kumimoji="0" lang="es-ES" sz="3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Servicios</a:t>
            </a:r>
          </a:p>
        </p:txBody>
      </p:sp>
      <p:sp>
        <p:nvSpPr>
          <p:cNvPr id="9" name="object 3"/>
          <p:cNvSpPr txBox="1"/>
          <p:nvPr/>
        </p:nvSpPr>
        <p:spPr>
          <a:xfrm>
            <a:off x="927100" y="1816730"/>
            <a:ext cx="475551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Equipos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climatización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ventilación. Ascensores.</a:t>
            </a:r>
            <a:endParaRPr sz="2400" dirty="0">
              <a:latin typeface="Calibri"/>
              <a:cs typeface="Calibri"/>
            </a:endParaRPr>
          </a:p>
          <a:p>
            <a:pPr marL="309880" indent="-297180">
              <a:lnSpc>
                <a:spcPct val="100000"/>
              </a:lnSpc>
              <a:buChar char="-"/>
              <a:tabLst>
                <a:tab pos="309245" algn="l"/>
                <a:tab pos="309880" algn="l"/>
              </a:tabLst>
            </a:pPr>
            <a:r>
              <a:rPr sz="2400" dirty="0">
                <a:latin typeface="Calibri"/>
                <a:cs typeface="Calibri"/>
              </a:rPr>
              <a:t>Escaleras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mecánicas</a:t>
            </a:r>
            <a:endParaRPr sz="2400" dirty="0">
              <a:latin typeface="Calibri"/>
              <a:cs typeface="Calibri"/>
            </a:endParaRPr>
          </a:p>
          <a:p>
            <a:pPr marL="309880" indent="-297180">
              <a:lnSpc>
                <a:spcPct val="100000"/>
              </a:lnSpc>
              <a:buChar char="-"/>
              <a:tabLst>
                <a:tab pos="309245" algn="l"/>
                <a:tab pos="309880" algn="l"/>
              </a:tabLst>
            </a:pPr>
            <a:r>
              <a:rPr sz="2400" spc="-20" dirty="0">
                <a:latin typeface="Calibri"/>
                <a:cs typeface="Calibri"/>
              </a:rPr>
              <a:t>etc…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389D824F-4A7F-4177-8BF5-34ACA3960D39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054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110081" y="1525454"/>
            <a:ext cx="2054573" cy="354302"/>
          </a:xfrm>
          <a:prstGeom prst="rect">
            <a:avLst/>
          </a:prstGeom>
        </p:spPr>
        <p:txBody>
          <a:bodyPr vert="horz" wrap="square" lIns="0" tIns="14706" rIns="0" bIns="0" rtlCol="0">
            <a:spAutoFit/>
          </a:bodyPr>
          <a:lstStyle/>
          <a:p>
            <a:pPr marL="14006">
              <a:spcBef>
                <a:spcPts val="116"/>
              </a:spcBef>
            </a:pPr>
            <a:r>
              <a:rPr sz="2206" dirty="0">
                <a:latin typeface="Calibri"/>
                <a:cs typeface="Calibri"/>
              </a:rPr>
              <a:t>Bomba</a:t>
            </a:r>
            <a:r>
              <a:rPr sz="2206" spc="-17" dirty="0">
                <a:latin typeface="Calibri"/>
                <a:cs typeface="Calibri"/>
              </a:rPr>
              <a:t> </a:t>
            </a:r>
            <a:r>
              <a:rPr sz="2206" spc="-11" dirty="0">
                <a:latin typeface="Calibri"/>
                <a:cs typeface="Calibri"/>
              </a:rPr>
              <a:t>centrífuga</a:t>
            </a:r>
            <a:endParaRPr sz="2206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997175" y="2112416"/>
            <a:ext cx="7352771" cy="5358419"/>
            <a:chOff x="2441448" y="1915541"/>
            <a:chExt cx="6667500" cy="4859020"/>
          </a:xfrm>
        </p:grpSpPr>
        <p:sp>
          <p:nvSpPr>
            <p:cNvPr id="6" name="object 6"/>
            <p:cNvSpPr/>
            <p:nvPr/>
          </p:nvSpPr>
          <p:spPr>
            <a:xfrm>
              <a:off x="2988183" y="4746117"/>
              <a:ext cx="1367790" cy="128270"/>
            </a:xfrm>
            <a:custGeom>
              <a:avLst/>
              <a:gdLst/>
              <a:ahLst/>
              <a:cxnLst/>
              <a:rect l="l" t="t" r="r" b="b"/>
              <a:pathLst>
                <a:path w="1367789" h="128270">
                  <a:moveTo>
                    <a:pt x="1290985" y="31680"/>
                  </a:moveTo>
                  <a:lnTo>
                    <a:pt x="0" y="115188"/>
                  </a:lnTo>
                  <a:lnTo>
                    <a:pt x="762" y="127888"/>
                  </a:lnTo>
                  <a:lnTo>
                    <a:pt x="1291812" y="44376"/>
                  </a:lnTo>
                  <a:lnTo>
                    <a:pt x="1290985" y="31680"/>
                  </a:lnTo>
                  <a:close/>
                </a:path>
                <a:path w="1367789" h="128270">
                  <a:moveTo>
                    <a:pt x="1361996" y="30860"/>
                  </a:moveTo>
                  <a:lnTo>
                    <a:pt x="1303655" y="30860"/>
                  </a:lnTo>
                  <a:lnTo>
                    <a:pt x="1304417" y="43560"/>
                  </a:lnTo>
                  <a:lnTo>
                    <a:pt x="1291812" y="44376"/>
                  </a:lnTo>
                  <a:lnTo>
                    <a:pt x="1293876" y="76072"/>
                  </a:lnTo>
                  <a:lnTo>
                    <a:pt x="1367408" y="33146"/>
                  </a:lnTo>
                  <a:lnTo>
                    <a:pt x="1361996" y="30860"/>
                  </a:lnTo>
                  <a:close/>
                </a:path>
                <a:path w="1367789" h="128270">
                  <a:moveTo>
                    <a:pt x="1303655" y="30860"/>
                  </a:moveTo>
                  <a:lnTo>
                    <a:pt x="1290985" y="31680"/>
                  </a:lnTo>
                  <a:lnTo>
                    <a:pt x="1291812" y="44376"/>
                  </a:lnTo>
                  <a:lnTo>
                    <a:pt x="1304417" y="43560"/>
                  </a:lnTo>
                  <a:lnTo>
                    <a:pt x="1303655" y="30860"/>
                  </a:lnTo>
                  <a:close/>
                </a:path>
                <a:path w="1367789" h="128270">
                  <a:moveTo>
                    <a:pt x="1288922" y="0"/>
                  </a:moveTo>
                  <a:lnTo>
                    <a:pt x="1290985" y="31680"/>
                  </a:lnTo>
                  <a:lnTo>
                    <a:pt x="1303655" y="30860"/>
                  </a:lnTo>
                  <a:lnTo>
                    <a:pt x="1361996" y="30860"/>
                  </a:lnTo>
                  <a:lnTo>
                    <a:pt x="1288922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 sz="1985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1448" y="2964178"/>
              <a:ext cx="6667500" cy="380999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073773" y="1915541"/>
              <a:ext cx="383540" cy="1369060"/>
            </a:xfrm>
            <a:custGeom>
              <a:avLst/>
              <a:gdLst/>
              <a:ahLst/>
              <a:cxnLst/>
              <a:rect l="l" t="t" r="r" b="b"/>
              <a:pathLst>
                <a:path w="383540" h="1369060">
                  <a:moveTo>
                    <a:pt x="0" y="1285239"/>
                  </a:moveTo>
                  <a:lnTo>
                    <a:pt x="17399" y="1368679"/>
                  </a:lnTo>
                  <a:lnTo>
                    <a:pt x="69976" y="1308862"/>
                  </a:lnTo>
                  <a:lnTo>
                    <a:pt x="39750" y="1308862"/>
                  </a:lnTo>
                  <a:lnTo>
                    <a:pt x="27431" y="1305687"/>
                  </a:lnTo>
                  <a:lnTo>
                    <a:pt x="30682" y="1293333"/>
                  </a:lnTo>
                  <a:lnTo>
                    <a:pt x="0" y="1285239"/>
                  </a:lnTo>
                  <a:close/>
                </a:path>
                <a:path w="383540" h="1369060">
                  <a:moveTo>
                    <a:pt x="30682" y="1293333"/>
                  </a:moveTo>
                  <a:lnTo>
                    <a:pt x="27431" y="1305687"/>
                  </a:lnTo>
                  <a:lnTo>
                    <a:pt x="39750" y="1308862"/>
                  </a:lnTo>
                  <a:lnTo>
                    <a:pt x="42982" y="1296578"/>
                  </a:lnTo>
                  <a:lnTo>
                    <a:pt x="30682" y="1293333"/>
                  </a:lnTo>
                  <a:close/>
                </a:path>
                <a:path w="383540" h="1369060">
                  <a:moveTo>
                    <a:pt x="42982" y="1296578"/>
                  </a:moveTo>
                  <a:lnTo>
                    <a:pt x="39750" y="1308862"/>
                  </a:lnTo>
                  <a:lnTo>
                    <a:pt x="69976" y="1308862"/>
                  </a:lnTo>
                  <a:lnTo>
                    <a:pt x="73659" y="1304671"/>
                  </a:lnTo>
                  <a:lnTo>
                    <a:pt x="42982" y="1296578"/>
                  </a:lnTo>
                  <a:close/>
                </a:path>
                <a:path w="383540" h="1369060">
                  <a:moveTo>
                    <a:pt x="370967" y="0"/>
                  </a:moveTo>
                  <a:lnTo>
                    <a:pt x="30682" y="1293333"/>
                  </a:lnTo>
                  <a:lnTo>
                    <a:pt x="42982" y="1296578"/>
                  </a:lnTo>
                  <a:lnTo>
                    <a:pt x="383158" y="3301"/>
                  </a:lnTo>
                  <a:lnTo>
                    <a:pt x="370967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 sz="1985"/>
            </a:p>
          </p:txBody>
        </p:sp>
      </p:grpSp>
      <p:sp>
        <p:nvSpPr>
          <p:cNvPr id="12" name="object 2"/>
          <p:cNvSpPr txBox="1">
            <a:spLocks/>
          </p:cNvSpPr>
          <p:nvPr/>
        </p:nvSpPr>
        <p:spPr>
          <a:xfrm>
            <a:off x="814357" y="1333159"/>
            <a:ext cx="27857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Sector</a:t>
            </a:r>
            <a:r>
              <a:rPr kumimoji="0" lang="es-ES" sz="3200" b="1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 </a:t>
            </a:r>
            <a:r>
              <a:rPr kumimoji="0" lang="es-ES" sz="3200" b="1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</a:rPr>
              <a:t>industrial</a:t>
            </a:r>
            <a:endParaRPr kumimoji="0" lang="es-ES" sz="32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814357" y="1827493"/>
            <a:ext cx="329882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990" indent="-161925">
              <a:spcBef>
                <a:spcPts val="100"/>
              </a:spcBef>
              <a:buFontTx/>
              <a:buChar char="-"/>
              <a:tabLst>
                <a:tab pos="174625" algn="l"/>
              </a:tabLst>
            </a:pPr>
            <a:r>
              <a:rPr sz="2400" kern="0" dirty="0">
                <a:solidFill>
                  <a:sysClr val="windowText" lastClr="000000"/>
                </a:solidFill>
                <a:cs typeface="Calibri"/>
              </a:rPr>
              <a:t>Bombas</a:t>
            </a:r>
            <a:r>
              <a:rPr sz="2400" kern="0" spc="-30" dirty="0">
                <a:solidFill>
                  <a:sysClr val="windowText" lastClr="000000"/>
                </a:solidFill>
                <a:cs typeface="Calibri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cs typeface="Calibri"/>
              </a:rPr>
              <a:t>hidráulicas.</a:t>
            </a:r>
            <a:endParaRPr sz="2400" kern="0">
              <a:solidFill>
                <a:sysClr val="windowText" lastClr="000000"/>
              </a:solidFill>
              <a:cs typeface="Calibri"/>
            </a:endParaRPr>
          </a:p>
          <a:p>
            <a:pPr marL="173990" indent="-161925">
              <a:buFontTx/>
              <a:buChar char="-"/>
              <a:tabLst>
                <a:tab pos="174625" algn="l"/>
              </a:tabLst>
            </a:pPr>
            <a:r>
              <a:rPr sz="2400" kern="0" dirty="0">
                <a:solidFill>
                  <a:sysClr val="windowText" lastClr="000000"/>
                </a:solidFill>
                <a:cs typeface="Calibri"/>
              </a:rPr>
              <a:t>Cintas</a:t>
            </a:r>
            <a:r>
              <a:rPr sz="2400" kern="0" spc="-85" dirty="0">
                <a:solidFill>
                  <a:sysClr val="windowText" lastClr="000000"/>
                </a:solidFill>
                <a:cs typeface="Calibri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cs typeface="Calibri"/>
              </a:rPr>
              <a:t>transportadoras.</a:t>
            </a:r>
            <a:endParaRPr sz="2400" kern="0">
              <a:solidFill>
                <a:sysClr val="windowText" lastClr="000000"/>
              </a:solidFill>
              <a:cs typeface="Calibri"/>
            </a:endParaRPr>
          </a:p>
          <a:p>
            <a:pPr marL="173990" indent="-161925">
              <a:buFontTx/>
              <a:buChar char="-"/>
              <a:tabLst>
                <a:tab pos="174625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cs typeface="Calibri"/>
              </a:rPr>
              <a:t>Ventiladores.</a:t>
            </a:r>
            <a:endParaRPr sz="2400" kern="0">
              <a:solidFill>
                <a:sysClr val="windowText" lastClr="000000"/>
              </a:solidFill>
              <a:cs typeface="Calibri"/>
            </a:endParaRPr>
          </a:p>
          <a:p>
            <a:pPr marL="173990" indent="-161925">
              <a:buFontTx/>
              <a:buChar char="-"/>
              <a:tabLst>
                <a:tab pos="174625" algn="l"/>
              </a:tabLst>
            </a:pPr>
            <a:r>
              <a:rPr sz="2400" kern="0" dirty="0">
                <a:solidFill>
                  <a:sysClr val="windowText" lastClr="000000"/>
                </a:solidFill>
                <a:cs typeface="Calibri"/>
              </a:rPr>
              <a:t>Elevadores,</a:t>
            </a:r>
            <a:r>
              <a:rPr sz="2400" kern="0" spc="-105" dirty="0">
                <a:solidFill>
                  <a:sysClr val="windowText" lastClr="000000"/>
                </a:solidFill>
                <a:cs typeface="Calibri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cs typeface="Calibri"/>
              </a:rPr>
              <a:t>puentes</a:t>
            </a:r>
            <a:r>
              <a:rPr sz="2400" kern="0" spc="-100" dirty="0">
                <a:solidFill>
                  <a:sysClr val="windowText" lastClr="000000"/>
                </a:solidFill>
                <a:cs typeface="Calibri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cs typeface="Calibri"/>
              </a:rPr>
              <a:t>grúa</a:t>
            </a:r>
            <a:endParaRPr sz="2400" kern="0">
              <a:solidFill>
                <a:sysClr val="windowText" lastClr="000000"/>
              </a:solidFill>
              <a:cs typeface="Calibri"/>
            </a:endParaRPr>
          </a:p>
          <a:p>
            <a:pPr marL="173990" indent="-161925">
              <a:buFontTx/>
              <a:buChar char="-"/>
              <a:tabLst>
                <a:tab pos="174625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cs typeface="Calibri"/>
              </a:rPr>
              <a:t>Prensas</a:t>
            </a:r>
            <a:endParaRPr sz="2400" kern="0">
              <a:solidFill>
                <a:sysClr val="windowText" lastClr="000000"/>
              </a:solidFill>
              <a:cs typeface="Calibri"/>
            </a:endParaRPr>
          </a:p>
          <a:p>
            <a:pPr marL="173990" indent="-161925">
              <a:buFontTx/>
              <a:buChar char="-"/>
              <a:tabLst>
                <a:tab pos="174625" algn="l"/>
              </a:tabLst>
            </a:pPr>
            <a:r>
              <a:rPr sz="2400" kern="0" spc="-25" dirty="0">
                <a:solidFill>
                  <a:sysClr val="windowText" lastClr="000000"/>
                </a:solidFill>
                <a:cs typeface="Calibri"/>
              </a:rPr>
              <a:t>Etc</a:t>
            </a:r>
            <a:endParaRPr sz="2400" kern="0">
              <a:solidFill>
                <a:sysClr val="windowText" lastClr="000000"/>
              </a:solidFill>
              <a:cs typeface="Calibri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D2A0E5AC-87AA-4930-B933-62FCBD8019A3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670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1079" y="1385404"/>
            <a:ext cx="8389619" cy="563337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69007" y="1490725"/>
            <a:ext cx="54984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02615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FFFF00"/>
                </a:solidFill>
              </a:rPr>
              <a:t>Generadores</a:t>
            </a:r>
            <a:r>
              <a:rPr spc="25" dirty="0">
                <a:solidFill>
                  <a:srgbClr val="FFFF00"/>
                </a:solidFill>
              </a:rPr>
              <a:t> </a:t>
            </a:r>
            <a:r>
              <a:rPr spc="-10" dirty="0">
                <a:solidFill>
                  <a:srgbClr val="FFFF00"/>
                </a:solidFill>
              </a:rPr>
              <a:t>eléctricos</a:t>
            </a:r>
            <a:r>
              <a:rPr spc="15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de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spc="-10" dirty="0">
                <a:solidFill>
                  <a:srgbClr val="FFFF00"/>
                </a:solidFill>
              </a:rPr>
              <a:t>energía</a:t>
            </a:r>
            <a:r>
              <a:rPr spc="20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eólica 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spc="-10" dirty="0">
                <a:solidFill>
                  <a:srgbClr val="FFFF00"/>
                </a:solidFill>
              </a:rPr>
              <a:t>Convierten</a:t>
            </a:r>
            <a:r>
              <a:rPr spc="20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la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spc="-10" dirty="0">
                <a:solidFill>
                  <a:srgbClr val="FFFF00"/>
                </a:solidFill>
              </a:rPr>
              <a:t>energía</a:t>
            </a:r>
            <a:r>
              <a:rPr spc="20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del</a:t>
            </a:r>
            <a:r>
              <a:rPr spc="5" dirty="0">
                <a:solidFill>
                  <a:srgbClr val="FFFF00"/>
                </a:solidFill>
              </a:rPr>
              <a:t> </a:t>
            </a:r>
            <a:r>
              <a:rPr spc="-10" dirty="0">
                <a:solidFill>
                  <a:srgbClr val="FFFF00"/>
                </a:solidFill>
              </a:rPr>
              <a:t>viento</a:t>
            </a:r>
            <a:r>
              <a:rPr spc="5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en</a:t>
            </a:r>
            <a:r>
              <a:rPr spc="10" dirty="0">
                <a:solidFill>
                  <a:srgbClr val="FFFF00"/>
                </a:solidFill>
              </a:rPr>
              <a:t> </a:t>
            </a:r>
            <a:r>
              <a:rPr spc="-10" dirty="0">
                <a:solidFill>
                  <a:srgbClr val="FFFF00"/>
                </a:solidFill>
              </a:rPr>
              <a:t>energía</a:t>
            </a:r>
            <a:r>
              <a:rPr spc="15" dirty="0">
                <a:solidFill>
                  <a:srgbClr val="FFFF00"/>
                </a:solidFill>
              </a:rPr>
              <a:t> </a:t>
            </a:r>
            <a:r>
              <a:rPr spc="-10" dirty="0">
                <a:solidFill>
                  <a:srgbClr val="FFFF00"/>
                </a:solidFill>
              </a:rPr>
              <a:t>eléctrica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4D44B9A-8BB9-4042-8E73-78BA87097C5A}"/>
              </a:ext>
            </a:extLst>
          </p:cNvPr>
          <p:cNvSpPr txBox="1"/>
          <p:nvPr/>
        </p:nvSpPr>
        <p:spPr>
          <a:xfrm>
            <a:off x="4139489" y="657225"/>
            <a:ext cx="273121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>
                <a:solidFill>
                  <a:srgbClr val="7E7E7E"/>
                </a:solidFill>
                <a:latin typeface="Calibri"/>
                <a:cs typeface="Calibri"/>
              </a:rPr>
              <a:t>INTENSIFICACIÓN</a:t>
            </a:r>
            <a:r>
              <a:rPr sz="18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Calibri"/>
                <a:cs typeface="Calibri"/>
              </a:rPr>
              <a:t>ELÉCTRICA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13172</TotalTime>
  <Words>396</Words>
  <Application>Microsoft Office PowerPoint</Application>
  <PresentationFormat>Personalizado</PresentationFormat>
  <Paragraphs>96</Paragraphs>
  <Slides>21</Slides>
  <Notes>21</Notes>
  <HiddenSlides>0</HiddenSlides>
  <MMClips>0</MMClips>
  <ScaleCrop>false</ScaleCrop>
  <HeadingPairs>
    <vt:vector size="8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4" baseType="lpstr">
      <vt:lpstr>Calibri</vt:lpstr>
      <vt:lpstr>Office Theme</vt:lpstr>
      <vt:lpstr>Drawing</vt:lpstr>
      <vt:lpstr>INTENSIFICACIÓN ELÉCTRICA Grado en Electrónica Industrial y Automática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Generadores eléctricos de energía eólica  Convierten la energía del viento en energía eléctrica</vt:lpstr>
      <vt:lpstr>Detalle constructivo del generador eólico</vt:lpstr>
      <vt:lpstr>Compresor de aire Convierte la energía eléctrica en energía de presión de aire</vt:lpstr>
      <vt:lpstr>Instalaciones electroneumáticas, equipos básicos: Cilindros de doble efecto, conductos del aire a presión y eletroválvulas</vt:lpstr>
      <vt:lpstr>Aplicación de la electroneumática: Farmacia automatizada con equipos electroneumáticos</vt:lpstr>
      <vt:lpstr>Equipo industrial para manipulación de productos de grandes  dimensiones. Se pueden observar los conductos de conducción del  aire a presión y bajo ellos los manipuladores electroneumáticos</vt:lpstr>
      <vt:lpstr>Embotelladora de vino automatizada con equipos  electroneumáticos</vt:lpstr>
      <vt:lpstr>Primer plano de detalle de equipos electroneumáticos  en un proceso de fabricación automatizado</vt:lpstr>
      <vt:lpstr>Presentación de PowerPoint</vt:lpstr>
      <vt:lpstr>Elementos de protección en los equipos de suministro eléctrico</vt:lpstr>
      <vt:lpstr>Disposición de los equipos eléctricos de maniobra y protección</vt:lpstr>
      <vt:lpstr>Tomas de tierra  para protección de las  instalaciones eléctricas</vt:lpstr>
      <vt:lpstr>Para consultar sobre cuestiones relacionadas con la mención. Vicente Benlloch Ramos, vibenra@die.upv.es Juan Ángel Saiz jasaiz@die.upv.es Joaquín Montañana Romeu jmontanana@die.upv.es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GIEIA_Mención II Eléctrica</dc:title>
  <dc:creator>Pilar</dc:creator>
  <cp:lastModifiedBy>Mª Pilar Molina Palomares</cp:lastModifiedBy>
  <cp:revision>18</cp:revision>
  <dcterms:created xsi:type="dcterms:W3CDTF">2021-06-03T11:05:44Z</dcterms:created>
  <dcterms:modified xsi:type="dcterms:W3CDTF">2024-06-04T16:16:46Z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2020-06-09T00:00:00Z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2021-06-03T00:00:00Z</vt:filetime>
  </property>
</Properties>
</file>