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</p:sldMasterIdLst>
  <p:notesMasterIdLst>
    <p:notesMasterId r:id="rId15"/>
  </p:notesMasterIdLst>
  <p:sldIdLst>
    <p:sldId id="256" r:id="rId3"/>
    <p:sldId id="258" r:id="rId4"/>
    <p:sldId id="257" r:id="rId5"/>
    <p:sldId id="262" r:id="rId6"/>
    <p:sldId id="259" r:id="rId7"/>
    <p:sldId id="260" r:id="rId8"/>
    <p:sldId id="267" r:id="rId9"/>
    <p:sldId id="263" r:id="rId10"/>
    <p:sldId id="265" r:id="rId11"/>
    <p:sldId id="266" r:id="rId12"/>
    <p:sldId id="264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73263" autoAdjust="0"/>
  </p:normalViewPr>
  <p:slideViewPr>
    <p:cSldViewPr showGuides="1">
      <p:cViewPr varScale="1">
        <p:scale>
          <a:sx n="128" d="100"/>
          <a:sy n="128" d="100"/>
        </p:scale>
        <p:origin x="173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A0A01-C818-4501-A4A1-72FB312984E3}" type="datetimeFigureOut">
              <a:rPr lang="en-US" smtClean="0"/>
              <a:t>5/27/24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46D10-78BC-4D36-8565-3E1E155E54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4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t>5/27/24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486916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75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t>5/27/24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0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t>5/27/24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4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t>5/27/24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ítulo 1"/>
          <p:cNvSpPr txBox="1">
            <a:spLocks/>
          </p:cNvSpPr>
          <p:nvPr userDrawn="1"/>
        </p:nvSpPr>
        <p:spPr>
          <a:xfrm>
            <a:off x="457200" y="0"/>
            <a:ext cx="82296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>
                <a:solidFill>
                  <a:schemeClr val="bg1"/>
                </a:solidFill>
              </a:rPr>
              <a:t>AUTOMATIZACIÓN E INFORMATIZACIÓN INDUSTRIAL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5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t>5/27/24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412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t>5/27/24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2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t>5/27/24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14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t>5/27/24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3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t>5/27/24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6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t>5/27/24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20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t>5/27/24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A573012-00EE-4778-9832-BABF6C1F1812}" type="datetimeFigureOut">
              <a:rPr lang="en-US" smtClean="0"/>
              <a:t>5/27/24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AF355A1-19F3-41E8-AAA7-1A90409AFE22}" type="slidenum">
              <a:rPr lang="en-US" smtClean="0"/>
              <a:t>‹Nº›</a:t>
            </a:fld>
            <a:endParaRPr lang="en-US"/>
          </a:p>
        </p:txBody>
      </p:sp>
      <p:cxnSp>
        <p:nvCxnSpPr>
          <p:cNvPr id="12" name="11 Conector recto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38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003599"/>
            <a:ext cx="7848600" cy="2361505"/>
          </a:xfrm>
        </p:spPr>
        <p:txBody>
          <a:bodyPr/>
          <a:lstStyle/>
          <a:p>
            <a:r>
              <a:rPr lang="es-ES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Grado en ingeniería eléctrica</a:t>
            </a:r>
            <a:br>
              <a:rPr lang="es-ES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Mención III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4988768"/>
            <a:ext cx="7848600" cy="1752600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AUTOMATIZACIÓN E INFORMATIZACIÓN INDUSTRIAL</a:t>
            </a:r>
          </a:p>
        </p:txBody>
      </p:sp>
    </p:spTree>
    <p:extLst>
      <p:ext uri="{BB962C8B-B14F-4D97-AF65-F5344CB8AC3E}">
        <p14:creationId xmlns:p14="http://schemas.microsoft.com/office/powerpoint/2010/main" val="1014454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Informática Industrial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Autofit/>
          </a:bodyPr>
          <a:lstStyle/>
          <a:p>
            <a:pPr marL="274320" lvl="1" indent="0">
              <a:buNone/>
            </a:pPr>
            <a:endParaRPr lang="es-ES" sz="600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r>
              <a:rPr lang="es-ES" dirty="0">
                <a:solidFill>
                  <a:schemeClr val="tx2"/>
                </a:solidFill>
              </a:rPr>
              <a:t>Objetivos</a:t>
            </a:r>
            <a:r>
              <a:rPr lang="es-ES" dirty="0"/>
              <a:t>: Desarrollar programas básicos usando sensores y actuadores, base de algoritmos de control que cumplan las especificaciones funcionales y temporales del sistema</a:t>
            </a:r>
          </a:p>
          <a:p>
            <a:pPr marL="274320" lvl="1" indent="0">
              <a:buNone/>
            </a:pPr>
            <a:endParaRPr lang="es-ES" sz="1200" dirty="0"/>
          </a:p>
          <a:p>
            <a:pPr lvl="1"/>
            <a:r>
              <a:rPr lang="es-ES" dirty="0"/>
              <a:t>Revisión de la programación en C</a:t>
            </a:r>
          </a:p>
          <a:p>
            <a:pPr lvl="1"/>
            <a:r>
              <a:rPr lang="es-ES" dirty="0"/>
              <a:t>Arquitectura básica de un microcontrolador, interrupciones</a:t>
            </a:r>
          </a:p>
          <a:p>
            <a:pPr lvl="1"/>
            <a:r>
              <a:rPr lang="es-ES" dirty="0"/>
              <a:t>Entradas y salidas básicas</a:t>
            </a:r>
          </a:p>
          <a:p>
            <a:pPr lvl="1"/>
            <a:r>
              <a:rPr lang="es-ES" dirty="0"/>
              <a:t>Gestión del tiempo, temporizadores</a:t>
            </a:r>
          </a:p>
          <a:p>
            <a:pPr lvl="1"/>
            <a:r>
              <a:rPr lang="es-ES" dirty="0"/>
              <a:t>Introducción a las comunicaciones industriales</a:t>
            </a:r>
          </a:p>
          <a:p>
            <a:pPr lvl="1"/>
            <a:endParaRPr lang="es-ES" dirty="0"/>
          </a:p>
          <a:p>
            <a:pPr marL="274320" lvl="1" indent="0">
              <a:buNone/>
            </a:pPr>
            <a:r>
              <a:rPr lang="es-ES" dirty="0">
                <a:solidFill>
                  <a:schemeClr val="tx2"/>
                </a:solidFill>
              </a:rPr>
              <a:t>Ejemplos de TFG</a:t>
            </a:r>
            <a:r>
              <a:rPr lang="es-ES" dirty="0"/>
              <a:t>:</a:t>
            </a:r>
            <a:endParaRPr lang="es-ES" sz="1200" dirty="0"/>
          </a:p>
          <a:p>
            <a:pPr lvl="1"/>
            <a:r>
              <a:rPr lang="es-ES" dirty="0"/>
              <a:t>Desarrollo de un autómata con </a:t>
            </a:r>
            <a:r>
              <a:rPr lang="es-ES" dirty="0" err="1"/>
              <a:t>FreeRTOS</a:t>
            </a:r>
            <a:r>
              <a:rPr lang="es-ES" dirty="0"/>
              <a:t> + </a:t>
            </a:r>
            <a:r>
              <a:rPr lang="es-ES" dirty="0" err="1"/>
              <a:t>Modbus</a:t>
            </a:r>
            <a:endParaRPr lang="es-ES" dirty="0"/>
          </a:p>
          <a:p>
            <a:pPr lvl="1"/>
            <a:r>
              <a:rPr lang="es-ES" dirty="0"/>
              <a:t>Automatización de panel solar</a:t>
            </a:r>
          </a:p>
          <a:p>
            <a:pPr lvl="1"/>
            <a:r>
              <a:rPr lang="es-ES" dirty="0"/>
              <a:t>Automatización de cubierta móvil para regulación iluminación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6587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bg1">
                    <a:lumMod val="75000"/>
                  </a:schemeClr>
                </a:solidFill>
              </a:rPr>
              <a:t>Automática Industrial</a:t>
            </a:r>
          </a:p>
          <a:p>
            <a:r>
              <a:rPr lang="es-ES" dirty="0">
                <a:solidFill>
                  <a:schemeClr val="bg1">
                    <a:lumMod val="75000"/>
                  </a:schemeClr>
                </a:solidFill>
              </a:rPr>
              <a:t>Informática Industrial</a:t>
            </a:r>
          </a:p>
          <a:p>
            <a:r>
              <a:rPr lang="es-ES" dirty="0"/>
              <a:t>Sistemas Robotizados</a:t>
            </a:r>
          </a:p>
        </p:txBody>
      </p:sp>
    </p:spTree>
    <p:extLst>
      <p:ext uri="{BB962C8B-B14F-4D97-AF65-F5344CB8AC3E}">
        <p14:creationId xmlns:p14="http://schemas.microsoft.com/office/powerpoint/2010/main" val="2973667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Sistemas Robotizados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es-ES" dirty="0"/>
              <a:t>Asignatura semestral:</a:t>
            </a:r>
          </a:p>
          <a:p>
            <a:pPr lvl="1"/>
            <a:r>
              <a:rPr lang="es-ES" dirty="0"/>
              <a:t>Optativa.</a:t>
            </a:r>
          </a:p>
          <a:p>
            <a:pPr lvl="1"/>
            <a:r>
              <a:rPr lang="es-ES" dirty="0"/>
              <a:t>Curso 4º</a:t>
            </a:r>
          </a:p>
          <a:p>
            <a:pPr lvl="1"/>
            <a:r>
              <a:rPr lang="es-ES" dirty="0"/>
              <a:t>Semestre B</a:t>
            </a:r>
          </a:p>
          <a:p>
            <a:pPr lvl="1"/>
            <a:r>
              <a:rPr lang="es-ES" dirty="0"/>
              <a:t>Créditos: 6 (3 TA + 3 PA-PL)</a:t>
            </a:r>
          </a:p>
          <a:p>
            <a:pPr lvl="1"/>
            <a:endParaRPr lang="es-ES" sz="1100" dirty="0"/>
          </a:p>
          <a:p>
            <a:r>
              <a:rPr lang="es-ES" dirty="0"/>
              <a:t>Asignatura </a:t>
            </a:r>
            <a:r>
              <a:rPr lang="es-ES" dirty="0">
                <a:solidFill>
                  <a:schemeClr val="tx2"/>
                </a:solidFill>
              </a:rPr>
              <a:t>Básica de Robótica</a:t>
            </a:r>
            <a:endParaRPr lang="es-ES" dirty="0"/>
          </a:p>
          <a:p>
            <a:pPr marL="274320" lvl="1" indent="0">
              <a:buNone/>
            </a:pPr>
            <a:endParaRPr lang="es-ES" sz="600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r>
              <a:rPr lang="es-ES" dirty="0">
                <a:solidFill>
                  <a:schemeClr val="tx2"/>
                </a:solidFill>
              </a:rPr>
              <a:t>Objetivos</a:t>
            </a:r>
            <a:r>
              <a:rPr lang="es-ES" dirty="0"/>
              <a:t>: Conocer los conceptos más importantes de la robótica industrial, los tipos de robots y sus características; Aprender a modelar y programar robots; etc.</a:t>
            </a:r>
          </a:p>
          <a:p>
            <a:pPr marL="274320" lvl="1" indent="0">
              <a:buNone/>
            </a:pPr>
            <a:endParaRPr lang="es-ES" sz="1200" dirty="0"/>
          </a:p>
          <a:p>
            <a:pPr lvl="1"/>
            <a:r>
              <a:rPr lang="es-ES" dirty="0"/>
              <a:t>Introducción a la Robótica</a:t>
            </a:r>
          </a:p>
          <a:p>
            <a:pPr lvl="1"/>
            <a:r>
              <a:rPr lang="es-ES" dirty="0"/>
              <a:t>Modelado de Robots</a:t>
            </a:r>
          </a:p>
          <a:p>
            <a:pPr lvl="1"/>
            <a:r>
              <a:rPr lang="es-ES" dirty="0"/>
              <a:t>Programación de Robots</a:t>
            </a:r>
          </a:p>
        </p:txBody>
      </p:sp>
    </p:spTree>
    <p:extLst>
      <p:ext uri="{BB962C8B-B14F-4D97-AF65-F5344CB8AC3E}">
        <p14:creationId xmlns:p14="http://schemas.microsoft.com/office/powerpoint/2010/main" val="354185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Introducción. La pirámide CIM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C797A3-7B8C-171B-9C5D-0B04B1EEE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81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Automática Industrial</a:t>
            </a:r>
          </a:p>
          <a:p>
            <a:r>
              <a:rPr lang="es-ES" dirty="0"/>
              <a:t>Informática Industrial</a:t>
            </a:r>
          </a:p>
          <a:p>
            <a:r>
              <a:rPr lang="es-ES" dirty="0"/>
              <a:t>Sistemas Robotizados</a:t>
            </a:r>
          </a:p>
        </p:txBody>
      </p:sp>
    </p:spTree>
    <p:extLst>
      <p:ext uri="{BB962C8B-B14F-4D97-AF65-F5344CB8AC3E}">
        <p14:creationId xmlns:p14="http://schemas.microsoft.com/office/powerpoint/2010/main" val="1544077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Automática Industrial</a:t>
            </a:r>
          </a:p>
          <a:p>
            <a:r>
              <a:rPr lang="es-ES" dirty="0">
                <a:solidFill>
                  <a:schemeClr val="bg1">
                    <a:lumMod val="75000"/>
                  </a:schemeClr>
                </a:solidFill>
              </a:rPr>
              <a:t>Informática Industrial</a:t>
            </a:r>
          </a:p>
          <a:p>
            <a:r>
              <a:rPr lang="es-ES" dirty="0">
                <a:solidFill>
                  <a:schemeClr val="bg1">
                    <a:lumMod val="75000"/>
                  </a:schemeClr>
                </a:solidFill>
              </a:rPr>
              <a:t>Sistemas Robotizados</a:t>
            </a:r>
          </a:p>
        </p:txBody>
      </p:sp>
    </p:spTree>
    <p:extLst>
      <p:ext uri="{BB962C8B-B14F-4D97-AF65-F5344CB8AC3E}">
        <p14:creationId xmlns:p14="http://schemas.microsoft.com/office/powerpoint/2010/main" val="109869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Automática Industrial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Asignatura semestral:</a:t>
            </a:r>
          </a:p>
          <a:p>
            <a:pPr lvl="1"/>
            <a:r>
              <a:rPr lang="es-ES" dirty="0"/>
              <a:t>Optativa</a:t>
            </a:r>
          </a:p>
          <a:p>
            <a:pPr lvl="1"/>
            <a:r>
              <a:rPr lang="es-ES" dirty="0"/>
              <a:t>Curso 3º</a:t>
            </a:r>
          </a:p>
          <a:p>
            <a:pPr lvl="1"/>
            <a:r>
              <a:rPr lang="es-ES" dirty="0"/>
              <a:t>Semestre B</a:t>
            </a:r>
          </a:p>
          <a:p>
            <a:pPr lvl="1"/>
            <a:r>
              <a:rPr lang="es-ES" dirty="0"/>
              <a:t>Créditos: 6 (3 TA + 3 PL)</a:t>
            </a:r>
          </a:p>
          <a:p>
            <a:r>
              <a:rPr lang="es-ES" dirty="0"/>
              <a:t>Primer y segundo nivel (nivel de control) de la </a:t>
            </a:r>
            <a:r>
              <a:rPr lang="es-ES" dirty="0">
                <a:solidFill>
                  <a:schemeClr val="tx2"/>
                </a:solidFill>
              </a:rPr>
              <a:t>pirámide de Automatización</a:t>
            </a:r>
            <a:endParaRPr lang="es-ES" dirty="0"/>
          </a:p>
          <a:p>
            <a:pPr lvl="1"/>
            <a:r>
              <a:rPr lang="es-ES" dirty="0"/>
              <a:t>Primer nivel: sensores y actuadores</a:t>
            </a:r>
          </a:p>
          <a:p>
            <a:pPr lvl="1"/>
            <a:r>
              <a:rPr lang="es-ES" dirty="0"/>
              <a:t>Segundo nivel: autómatas programables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9242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70" y="2677579"/>
            <a:ext cx="5908946" cy="351972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Automática Industrial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Objetivo</a:t>
            </a:r>
            <a:r>
              <a:rPr lang="es-ES" dirty="0"/>
              <a:t>: aprender a diseñar secuencias de control para procesos industriales, así como aprender a programar los autómatas para implementar dicho control.</a:t>
            </a:r>
          </a:p>
        </p:txBody>
      </p:sp>
    </p:spTree>
    <p:extLst>
      <p:ext uri="{BB962C8B-B14F-4D97-AF65-F5344CB8AC3E}">
        <p14:creationId xmlns:p14="http://schemas.microsoft.com/office/powerpoint/2010/main" val="92495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70" y="2677579"/>
            <a:ext cx="5908946" cy="351972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Automática Industrial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Objetivo</a:t>
            </a:r>
            <a:r>
              <a:rPr lang="es-ES" dirty="0"/>
              <a:t>: aprender a diseñar secuencias de control para procesos industriales, así como aprender a programar los autómatas para implementar dicho control.</a:t>
            </a:r>
          </a:p>
        </p:txBody>
      </p:sp>
      <p:pic>
        <p:nvPicPr>
          <p:cNvPr id="5" name="Imagen 4" descr="Un coche de juguete&#10;&#10;Descripción generada automáticamente con confianza baja">
            <a:extLst>
              <a:ext uri="{FF2B5EF4-FFF2-40B4-BE49-F238E27FC236}">
                <a16:creationId xmlns:a16="http://schemas.microsoft.com/office/drawing/2014/main" id="{2E2BE600-A2D0-5DA3-919B-8A9528C93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6" y="1156970"/>
            <a:ext cx="8078327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bg1">
                    <a:lumMod val="75000"/>
                  </a:schemeClr>
                </a:solidFill>
              </a:rPr>
              <a:t>Automática Industrial</a:t>
            </a:r>
          </a:p>
          <a:p>
            <a:r>
              <a:rPr lang="es-ES" dirty="0"/>
              <a:t>Informática Industrial</a:t>
            </a:r>
          </a:p>
          <a:p>
            <a:r>
              <a:rPr lang="es-ES" dirty="0">
                <a:solidFill>
                  <a:schemeClr val="bg1">
                    <a:lumMod val="75000"/>
                  </a:schemeClr>
                </a:solidFill>
              </a:rPr>
              <a:t>Sistemas Robotizados</a:t>
            </a:r>
          </a:p>
        </p:txBody>
      </p:sp>
    </p:spTree>
    <p:extLst>
      <p:ext uri="{BB962C8B-B14F-4D97-AF65-F5344CB8AC3E}">
        <p14:creationId xmlns:p14="http://schemas.microsoft.com/office/powerpoint/2010/main" val="134526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Informática Industrial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Autofit/>
          </a:bodyPr>
          <a:lstStyle/>
          <a:p>
            <a:r>
              <a:rPr lang="es-ES" dirty="0"/>
              <a:t>Asignatura semestral:</a:t>
            </a:r>
          </a:p>
          <a:p>
            <a:pPr lvl="1"/>
            <a:r>
              <a:rPr lang="es-ES" dirty="0"/>
              <a:t>Optativa.</a:t>
            </a:r>
          </a:p>
          <a:p>
            <a:pPr lvl="1"/>
            <a:r>
              <a:rPr lang="es-ES" dirty="0"/>
              <a:t>Curso 4º</a:t>
            </a:r>
          </a:p>
          <a:p>
            <a:pPr lvl="1"/>
            <a:r>
              <a:rPr lang="es-ES" dirty="0"/>
              <a:t>Semestre A</a:t>
            </a:r>
          </a:p>
          <a:p>
            <a:pPr lvl="1"/>
            <a:r>
              <a:rPr lang="es-ES" dirty="0"/>
              <a:t>Créditos: 6 (3 TA + 3 PA-PL)</a:t>
            </a:r>
          </a:p>
          <a:p>
            <a:pPr lvl="1"/>
            <a:endParaRPr lang="es-ES" sz="1100" dirty="0"/>
          </a:p>
          <a:p>
            <a:r>
              <a:rPr lang="es-ES" dirty="0"/>
              <a:t>Asignatura </a:t>
            </a:r>
            <a:r>
              <a:rPr lang="es-ES" dirty="0">
                <a:solidFill>
                  <a:schemeClr val="tx2"/>
                </a:solidFill>
              </a:rPr>
              <a:t>básica de                                         programación en C                                                           de microcontroladores                                                             ARM Cortex-M4F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73016"/>
            <a:ext cx="4716016" cy="312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04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tomatizaciónProcesosIndustriales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tomatizaciónProcesosIndustriales" id="{A1932AD4-F355-423E-88D4-17487AE733E0}" vid="{F06C8490-CA48-4E2A-A956-FC168E199D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7961927-1CC2-4B79-A36C-93BDD2E87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AutomatizaciónProcesosIndustriales</Template>
  <TotalTime>251</TotalTime>
  <Words>312</Words>
  <Application>Microsoft Macintosh PowerPoint</Application>
  <PresentationFormat>Presentación en pantalla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AutomatizaciónProcesosIndustriales</vt:lpstr>
      <vt:lpstr>Grado en ingeniería eléctrica Mención III</vt:lpstr>
      <vt:lpstr>Introducción. La pirámide CIM</vt:lpstr>
      <vt:lpstr>Asignaturas</vt:lpstr>
      <vt:lpstr>Asignaturas</vt:lpstr>
      <vt:lpstr>Automática Industrial</vt:lpstr>
      <vt:lpstr>Automática Industrial</vt:lpstr>
      <vt:lpstr>Automática Industrial</vt:lpstr>
      <vt:lpstr>Asignaturas</vt:lpstr>
      <vt:lpstr>Informática Industrial</vt:lpstr>
      <vt:lpstr>Informática Industrial</vt:lpstr>
      <vt:lpstr>Asignaturas</vt:lpstr>
      <vt:lpstr>Sistemas Robotizados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Grado en ingeniería eléctrica Mención III</dc:title>
  <dc:creator>Alicia Esparza Peidro</dc:creator>
  <cp:keywords/>
  <cp:lastModifiedBy>Luis</cp:lastModifiedBy>
  <cp:revision>20</cp:revision>
  <dcterms:created xsi:type="dcterms:W3CDTF">2016-05-16T10:56:57Z</dcterms:created>
  <dcterms:modified xsi:type="dcterms:W3CDTF">2024-05-27T12:19:30Z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TC019192539991</vt:lpwstr>
  </property>
</Properties>
</file>