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4" r:id="rId6"/>
    <p:sldId id="265" r:id="rId7"/>
    <p:sldId id="266" r:id="rId8"/>
    <p:sldId id="262" r:id="rId9"/>
    <p:sldId id="267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CEF90-1761-4619-8320-9BBBDFC3F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5EA818-E936-4BE9-88F5-147811CAE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A7C14E-D0B5-4B41-A477-54DA1116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F1CFE-C603-4CC1-8230-5A37D23C8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DA5FD-B502-4E47-815A-863B25D26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63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A3AA5-8D51-4F19-94B2-AFE99992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73AA95-B151-4593-8784-99F071A9D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7A4CCB-0D9A-49D2-8046-8CACF243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E9AFC8-D6EE-4285-B70D-DA1DF64A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075A22-8203-4E76-A2E1-D24B9680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74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A0C052-B03F-401B-98FB-F4BFAEB7F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B6FE79-1793-4BE6-84AC-800F6139D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E310B1-F94F-4011-88A8-EC704C1E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2052E3-BC3C-4110-9629-8D0F4FE0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A153BE-CD30-4657-BCD1-E7C8B796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14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7E9F0-73DF-4633-8AD0-427402EF9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D25312-B135-47C8-A9D0-79DE91A38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6C91CF-2789-43DA-8B4C-30CB76B4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4F02B-B24F-480E-AC80-CB736850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6E3240-4F5C-4D0B-B347-69F86D6B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634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1E1D6-B78A-4184-AC61-AAADE280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61E722-7816-422F-A746-1A273D81E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EB9BF7-E8D7-4318-B358-ACFA85DD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0EDF11-DCE7-4E10-9474-8EBF6C86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DEE-B303-45FD-A052-7AB9D83F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49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C3E54-49BD-4166-A83B-17724BDF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F83B07-26F4-4BEC-A8EC-D6C4A44DB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8D1247-B411-4EE3-9686-8BD3C9825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88AFB2-2FBB-49D8-B7BA-EEDBB75F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2AC872-8A89-4ADA-ADB5-D16A9F7E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8ACF07-1FD9-4EFB-A69B-C74650D9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4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524F8-CA1F-45A6-937C-37B0F9CE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C4BDDF-CD43-493A-8736-0FC8B0C5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80E909-4C25-4323-AC86-13FF6E7A0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E353B8-D79C-4943-AE52-BABFF2A9A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AF74F6-3E73-4DA3-8EFF-33F0769AC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DA8D92-50C1-4EF1-AC59-54AE86FA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D4D210-F852-42D0-A9FA-5ECD39D5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A6A2E3-41EF-4583-AB8D-37B5414E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51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15FD7-C760-4995-B069-E885DB99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D0000EE-0938-466A-961C-6C3082E8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78DA5B-0B5B-4E0E-BBD9-C660F0DC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C31F87-441F-4D2A-9499-07D36A8C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57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89E6D3D-5954-44D3-BA7D-16650ECBC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0DDB41-57E5-4C3B-AAF7-C7C0B9FD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029DAD-B944-4134-98A5-84058AC8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05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421E0-88C0-46A8-952A-9FF7BB2B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37231B-0593-45D0-9CAF-1ED3E161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EB8CD2-38F8-4CD0-9ACE-FB1130F30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2117FF-5E08-4DAD-B9EA-604141A5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CBE3CC-1546-4A02-A4BB-8DB8573F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C6C532-C773-43A6-87E7-FC745E89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25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5BB26-871A-4A5F-9ADD-58032C2B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E0E68F-9D92-45EF-B301-CE3C6284F6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50935E-6436-43FC-9EF2-1BF6DFBAD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C621AC-FECA-4E67-82DA-CA4738E76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AB9621-4400-4B3C-B0CA-BB6A15F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74597A-35BA-4F54-A21B-2275EA37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72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124914-EC58-42E0-A9B2-E6032BB2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618FDD-8B67-4E8A-8C1F-E9E31BE52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256165-BB66-4534-A98B-6B9EE7879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B515B-B2AA-4DE5-A277-3D503619D04F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EC9CF-CC8D-46AA-B18C-DE6F0982E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89C4DA-8726-4276-86A8-9213F28CE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20D84-F667-48E6-BA5F-F421AC64D3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44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XXeR6DEgIg" TargetMode="External"/><Relationship Id="rId2" Type="http://schemas.openxmlformats.org/officeDocument/2006/relationships/hyperlink" Target="https://youtu.be/f_9n0p6Z1o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youtu.be/ROEir8gfi9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CC82DC-51B0-4C3A-89B9-E7D8A6BB52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Intensificación Robótica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1916EA-6864-4772-B399-6D5C54480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41337"/>
          </a:xfrm>
        </p:spPr>
        <p:txBody>
          <a:bodyPr/>
          <a:lstStyle/>
          <a:p>
            <a:r>
              <a:rPr lang="es-ES" dirty="0"/>
              <a:t>Grado de Ingeniería Electrónica Industrial y Automática (GIEIA)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6D5E2-CA64-4884-B7A0-0C7DA2AB4856}"/>
              </a:ext>
            </a:extLst>
          </p:cNvPr>
          <p:cNvSpPr txBox="1"/>
          <p:nvPr/>
        </p:nvSpPr>
        <p:spPr>
          <a:xfrm>
            <a:off x="3530714" y="4581525"/>
            <a:ext cx="513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Presentación del curso 2023-2024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C38361-A951-4596-A430-6385CC54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7" y="366457"/>
            <a:ext cx="2423165" cy="7559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F6C2BC-6189-42EE-9754-69A276F00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3" y="256729"/>
            <a:ext cx="2449073" cy="8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23462-2988-4916-9506-A35EA422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Asignaturas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E1E6B70-A45F-4180-9A06-D56E525123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436266"/>
              </p:ext>
            </p:extLst>
          </p:nvPr>
        </p:nvGraphicFramePr>
        <p:xfrm>
          <a:off x="2076450" y="1854200"/>
          <a:ext cx="737235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40">
                  <a:extLst>
                    <a:ext uri="{9D8B030D-6E8A-4147-A177-3AD203B41FA5}">
                      <a16:colId xmlns:a16="http://schemas.microsoft.com/office/drawing/2014/main" val="281566715"/>
                    </a:ext>
                  </a:extLst>
                </a:gridCol>
                <a:gridCol w="3369935">
                  <a:extLst>
                    <a:ext uri="{9D8B030D-6E8A-4147-A177-3AD203B41FA5}">
                      <a16:colId xmlns:a16="http://schemas.microsoft.com/office/drawing/2014/main" val="1507067493"/>
                    </a:ext>
                  </a:extLst>
                </a:gridCol>
                <a:gridCol w="3381375">
                  <a:extLst>
                    <a:ext uri="{9D8B030D-6E8A-4147-A177-3AD203B41FA5}">
                      <a16:colId xmlns:a16="http://schemas.microsoft.com/office/drawing/2014/main" val="144359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Semestre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Semestre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30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544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(12149) Electrónica Digital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77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3º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(12153) Técnicas de Control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(12154) Informática Industrial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(14670) Robótica Móvil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76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4º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s-ES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12157) </a:t>
                      </a:r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Sistemas Robotizados</a:t>
                      </a:r>
                    </a:p>
                    <a:p>
                      <a:r>
                        <a:rPr lang="es-ES" dirty="0"/>
                        <a:t>(14672) Robótica Aérea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(14671) Robótica Inteligente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421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23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BB1D9-4350-44E2-BCCE-CF7C2881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Robótica Móvil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7A152-5240-4484-9342-C1D96B088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375"/>
            <a:ext cx="10515600" cy="4700588"/>
          </a:xfrm>
        </p:spPr>
        <p:txBody>
          <a:bodyPr>
            <a:normAutofit lnSpcReduction="10000"/>
          </a:bodyPr>
          <a:lstStyle/>
          <a:p>
            <a:r>
              <a:rPr lang="es-ES" dirty="0" err="1"/>
              <a:t>Dept</a:t>
            </a:r>
            <a:r>
              <a:rPr lang="es-ES" dirty="0"/>
              <a:t>. Ingeniería de Sistemas y Automática.</a:t>
            </a:r>
          </a:p>
          <a:p>
            <a:r>
              <a:rPr lang="es-ES" dirty="0"/>
              <a:t>Prof.: Leopoldo Armesto</a:t>
            </a:r>
          </a:p>
          <a:p>
            <a:r>
              <a:rPr lang="es-ES" dirty="0"/>
              <a:t>Créditos: 3TA+3PL</a:t>
            </a:r>
          </a:p>
          <a:p>
            <a:r>
              <a:rPr lang="es-ES" dirty="0"/>
              <a:t>Objetivos:</a:t>
            </a:r>
          </a:p>
          <a:p>
            <a:pPr lvl="1"/>
            <a:r>
              <a:rPr lang="es-ES" dirty="0"/>
              <a:t>Introducción a la robótica móvil desde una perspectiva fundamentalmente práctica.</a:t>
            </a:r>
          </a:p>
          <a:p>
            <a:pPr lvl="1"/>
            <a:r>
              <a:rPr lang="es-ES" dirty="0"/>
              <a:t>En los conceptos teóricos se verán aspectos relativos a la sensorización y actuación de robots móviles, modelado y control cinemático, detección de objetos, evitación de obstáculos y localización y construcción de mapas.</a:t>
            </a:r>
          </a:p>
          <a:p>
            <a:pPr lvl="1"/>
            <a:r>
              <a:rPr lang="es-ES" dirty="0"/>
              <a:t>En los aspectos prácticos se trabajarán con simulaciones muy enriquecedoras con el software </a:t>
            </a:r>
            <a:r>
              <a:rPr lang="es-ES" dirty="0" err="1"/>
              <a:t>CoppeliaSim</a:t>
            </a:r>
            <a:r>
              <a:rPr lang="es-ES" dirty="0"/>
              <a:t> y con un trabajo académico sobre el diseño y construcción de un robot propio (Arduino, ESP32, etc...).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441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BB1D9-4350-44E2-BCCE-CF7C2881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Robótica Móvil</a:t>
            </a:r>
          </a:p>
        </p:txBody>
      </p:sp>
      <p:sp>
        <p:nvSpPr>
          <p:cNvPr id="5" name="CuadroTexto 4">
            <a:hlinkClick r:id="rId2"/>
            <a:extLst>
              <a:ext uri="{FF2B5EF4-FFF2-40B4-BE49-F238E27FC236}">
                <a16:creationId xmlns:a16="http://schemas.microsoft.com/office/drawing/2014/main" id="{677A2C50-3D3A-4357-BA78-9A7BFD65550F}"/>
              </a:ext>
            </a:extLst>
          </p:cNvPr>
          <p:cNvSpPr txBox="1"/>
          <p:nvPr/>
        </p:nvSpPr>
        <p:spPr>
          <a:xfrm>
            <a:off x="7573494" y="5850743"/>
            <a:ext cx="311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2"/>
              </a:rPr>
              <a:t>https://youtu.be/f_9n0p6Z1oU</a:t>
            </a:r>
            <a:endParaRPr lang="es-ES" dirty="0"/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0F78181B-3C42-403D-84F6-BDF2CFA261E2}"/>
              </a:ext>
            </a:extLst>
          </p:cNvPr>
          <p:cNvSpPr txBox="1"/>
          <p:nvPr/>
        </p:nvSpPr>
        <p:spPr>
          <a:xfrm>
            <a:off x="1618267" y="5850743"/>
            <a:ext cx="293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4"/>
              </a:rPr>
              <a:t>https://youtu.be/ROEir8gfi9E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1A1B86-624E-4998-8645-0E0555FDA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98" y="2147384"/>
            <a:ext cx="5601282" cy="31045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12B688-8D72-4591-A6D7-F14B3DD08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967" y="2286557"/>
            <a:ext cx="5037894" cy="29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63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BB1D9-4350-44E2-BCCE-CF7C2881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Robótica Móvil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115ED8-6DE5-4B11-8EF8-3501B334F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0388" r="20514" b="11683"/>
          <a:stretch/>
        </p:blipFill>
        <p:spPr>
          <a:xfrm>
            <a:off x="310642" y="1690806"/>
            <a:ext cx="2978956" cy="23290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71D346-1558-455C-AB38-A35425958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7036" r="23118" b="23968"/>
          <a:stretch/>
        </p:blipFill>
        <p:spPr>
          <a:xfrm>
            <a:off x="3537332" y="1690805"/>
            <a:ext cx="2613309" cy="23290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4E2C0E1-3668-48C4-9179-7AFF7C40C0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4849" r="20463" b="11932"/>
          <a:stretch/>
        </p:blipFill>
        <p:spPr>
          <a:xfrm>
            <a:off x="310642" y="4163724"/>
            <a:ext cx="2531894" cy="232421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E17E31C-DD4D-4D19-924E-5E8A895E90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7510" r="19172" b="16173"/>
          <a:stretch/>
        </p:blipFill>
        <p:spPr>
          <a:xfrm>
            <a:off x="3018986" y="4163724"/>
            <a:ext cx="2749257" cy="232421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6FE3937-C942-4F36-871A-2F1F8E0DE6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12513" r="27254" b="19397"/>
          <a:stretch/>
        </p:blipFill>
        <p:spPr>
          <a:xfrm>
            <a:off x="5944692" y="4163723"/>
            <a:ext cx="2862873" cy="23242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D496C06-DB2C-4D89-A9A5-7977DAC80A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3280" r="31001" b="14393"/>
          <a:stretch/>
        </p:blipFill>
        <p:spPr>
          <a:xfrm>
            <a:off x="9011685" y="3567185"/>
            <a:ext cx="2342115" cy="292075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9D21F60-2110-4B6B-AB15-AC3CEBCC1B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22326" r="24030" b="13812"/>
          <a:stretch/>
        </p:blipFill>
        <p:spPr>
          <a:xfrm rot="5400000">
            <a:off x="6362051" y="1995948"/>
            <a:ext cx="2321820" cy="17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BB1D9-4350-44E2-BCCE-CF7C2881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Robótica Aérea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7A152-5240-4484-9342-C1D96B088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Créditos: 3TA+3PL</a:t>
            </a:r>
          </a:p>
          <a:p>
            <a:r>
              <a:rPr lang="es-ES" dirty="0"/>
              <a:t>Objetivos:</a:t>
            </a:r>
          </a:p>
          <a:p>
            <a:pPr lvl="1"/>
            <a:r>
              <a:rPr lang="es-ES" dirty="0"/>
              <a:t>Introducción a los sistemas aéreos no tripulados (UAV) de ala fija y rotatoria.</a:t>
            </a:r>
          </a:p>
          <a:p>
            <a:pPr lvl="1"/>
            <a:r>
              <a:rPr lang="es-ES" dirty="0"/>
              <a:t>Introducción a la aviónica y componentes más usados.</a:t>
            </a:r>
          </a:p>
          <a:p>
            <a:pPr lvl="1"/>
            <a:r>
              <a:rPr lang="es-ES" dirty="0"/>
              <a:t>Modelado de </a:t>
            </a:r>
            <a:r>
              <a:rPr lang="es-ES" dirty="0" err="1"/>
              <a:t>cuatrirrotores</a:t>
            </a:r>
            <a:r>
              <a:rPr lang="es-ES" dirty="0"/>
              <a:t> (drones).</a:t>
            </a:r>
          </a:p>
          <a:p>
            <a:pPr lvl="1"/>
            <a:r>
              <a:rPr lang="es-ES" dirty="0"/>
              <a:t>Esquemas de navegación y control.</a:t>
            </a:r>
          </a:p>
          <a:p>
            <a:pPr lvl="1"/>
            <a:r>
              <a:rPr lang="es-ES" dirty="0"/>
              <a:t>Generación de trayectorias para UAV </a:t>
            </a:r>
          </a:p>
          <a:p>
            <a:pPr lvl="1"/>
            <a:r>
              <a:rPr lang="es-ES" dirty="0"/>
              <a:t>Introducción a los sistemas </a:t>
            </a:r>
            <a:r>
              <a:rPr lang="es-ES" dirty="0" err="1"/>
              <a:t>multi</a:t>
            </a:r>
            <a:r>
              <a:rPr lang="es-ES" dirty="0"/>
              <a:t>-UAV.</a:t>
            </a:r>
          </a:p>
          <a:p>
            <a:pPr lvl="1"/>
            <a:r>
              <a:rPr lang="es-ES" dirty="0"/>
              <a:t>Implementaciones y simulación avanzada.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484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BB1D9-4350-44E2-BCCE-CF7C2881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Robótica Aérea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7A152-5240-4484-9342-C1D96B088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239000" cy="4351338"/>
          </a:xfrm>
        </p:spPr>
        <p:txBody>
          <a:bodyPr>
            <a:normAutofit/>
          </a:bodyPr>
          <a:lstStyle/>
          <a:p>
            <a:r>
              <a:rPr lang="es-ES" dirty="0"/>
              <a:t>Proyecto práctico: Diseño, implementación y validación del control de vuelo de un </a:t>
            </a:r>
            <a:r>
              <a:rPr lang="es-ES" dirty="0" err="1"/>
              <a:t>quadrotor</a:t>
            </a:r>
            <a:r>
              <a:rPr lang="es-ES" dirty="0"/>
              <a:t> (simulación).</a:t>
            </a:r>
          </a:p>
          <a:p>
            <a:r>
              <a:rPr lang="es-ES" dirty="0"/>
              <a:t>Evaluación:</a:t>
            </a:r>
          </a:p>
          <a:p>
            <a:pPr lvl="1"/>
            <a:r>
              <a:rPr lang="es-ES" dirty="0"/>
              <a:t>Proyecto de prácticas / trabajo académico (30%).</a:t>
            </a:r>
          </a:p>
          <a:p>
            <a:pPr lvl="1"/>
            <a:r>
              <a:rPr lang="es-ES" dirty="0"/>
              <a:t>Preguntas de conceptos teóricos (35%).</a:t>
            </a:r>
          </a:p>
          <a:p>
            <a:pPr lvl="1"/>
            <a:r>
              <a:rPr lang="es-ES" dirty="0"/>
              <a:t>Preguntas de desarrollo (35%).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641424-CEFB-4612-9E2B-6877204EB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1219200"/>
            <a:ext cx="40576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27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BB1D9-4350-44E2-BCCE-CF7C2881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Robótica Inteligente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7A152-5240-4484-9342-C1D96B088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Créditos: 3TA+3PL</a:t>
            </a:r>
          </a:p>
          <a:p>
            <a:r>
              <a:rPr lang="es-ES" dirty="0"/>
              <a:t>Objetivos:</a:t>
            </a:r>
          </a:p>
          <a:p>
            <a:pPr lvl="1"/>
            <a:r>
              <a:rPr lang="es-ES" dirty="0"/>
              <a:t>Arquitectura de un robot inteligente.</a:t>
            </a:r>
          </a:p>
          <a:p>
            <a:pPr lvl="1"/>
            <a:r>
              <a:rPr lang="es-ES" dirty="0"/>
              <a:t>Introducción a la visión por computador como elemento principal de </a:t>
            </a:r>
            <a:r>
              <a:rPr lang="es-ES" dirty="0" err="1"/>
              <a:t>sensorización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Integración con el sistema de control del robot.</a:t>
            </a:r>
          </a:p>
          <a:p>
            <a:pPr lvl="1"/>
            <a:r>
              <a:rPr lang="es-ES" dirty="0"/>
              <a:t>Sistemas de adquisición de imagen, técnicas de procesamiento y segmentación de imágenes, extracción de características y reconocimiento de formas.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957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BB1D9-4350-44E2-BCCE-CF7C2881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Robótica Inteligente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7A152-5240-4484-9342-C1D96B088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Evaluación:</a:t>
            </a:r>
          </a:p>
          <a:p>
            <a:pPr lvl="1"/>
            <a:r>
              <a:rPr lang="es-ES" dirty="0"/>
              <a:t>Pruebas objetivas (30%).</a:t>
            </a:r>
          </a:p>
          <a:p>
            <a:pPr lvl="1"/>
            <a:r>
              <a:rPr lang="es-ES" dirty="0"/>
              <a:t>Prácticas (30%).</a:t>
            </a:r>
          </a:p>
          <a:p>
            <a:pPr lvl="1"/>
            <a:r>
              <a:rPr lang="es-ES" dirty="0"/>
              <a:t>Proyecto de asignatura (40%).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332136-61E8-4F9A-897F-A31F93E1B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7075"/>
            <a:ext cx="2005505" cy="2595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B30BF3-E811-4C85-9F7C-D51AD4B7A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92112" l="4733" r="95267">
                        <a14:foregroundMark x1="8436" y1="47074" x2="11934" y2="63359"/>
                        <a14:foregroundMark x1="11934" y1="63359" x2="5144" y2="48092"/>
                        <a14:foregroundMark x1="46914" y1="70738" x2="44650" y2="86260"/>
                        <a14:foregroundMark x1="44650" y1="86260" x2="51235" y2="70738"/>
                        <a14:foregroundMark x1="51235" y1="70738" x2="42387" y2="81679"/>
                        <a14:foregroundMark x1="42387" y1="81679" x2="45679" y2="87786"/>
                        <a14:foregroundMark x1="77160" y1="40458" x2="86214" y2="50636"/>
                        <a14:foregroundMark x1="86214" y1="50636" x2="86831" y2="78117"/>
                        <a14:foregroundMark x1="83128" y1="80407" x2="77366" y2="82188"/>
                        <a14:foregroundMark x1="91564" y1="79135" x2="82099" y2="84224"/>
                        <a14:foregroundMark x1="84774" y1="24682" x2="83128" y2="22646"/>
                        <a14:foregroundMark x1="89095" y1="30280" x2="84979" y2="22137"/>
                        <a14:foregroundMark x1="83539" y1="22901" x2="82305" y2="20611"/>
                        <a14:foregroundMark x1="89712" y1="34860" x2="83333" y2="19338"/>
                        <a14:foregroundMark x1="89918" y1="34351" x2="89300" y2="31043"/>
                        <a14:foregroundMark x1="68724" y1="32570" x2="66872" y2="26972"/>
                        <a14:foregroundMark x1="66255" y1="31298" x2="65638" y2="25191"/>
                        <a14:foregroundMark x1="39300" y1="23664" x2="27984" y2="18830"/>
                        <a14:foregroundMark x1="27984" y1="18830" x2="19959" y2="21374"/>
                        <a14:foregroundMark x1="38683" y1="20865" x2="23663" y2="17812"/>
                        <a14:foregroundMark x1="23663" y1="17812" x2="17695" y2="22137"/>
                        <a14:foregroundMark x1="16255" y1="23410" x2="28601" y2="18066"/>
                        <a14:foregroundMark x1="28601" y1="18066" x2="32922" y2="18575"/>
                        <a14:foregroundMark x1="16049" y1="25700" x2="26132" y2="17812"/>
                        <a14:foregroundMark x1="26132" y1="17812" x2="32305" y2="17812"/>
                        <a14:foregroundMark x1="52058" y1="89059" x2="44856" y2="92366"/>
                        <a14:foregroundMark x1="93004" y1="55725" x2="90947" y2="46310"/>
                        <a14:foregroundMark x1="92593" y1="77863" x2="93621" y2="76845"/>
                        <a14:foregroundMark x1="95267" y1="77354" x2="93210" y2="77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1625" y="3240088"/>
            <a:ext cx="4022530" cy="32527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62E641-D011-3D15-1B77-84A45FDFF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578" y="3638550"/>
            <a:ext cx="5126669" cy="29305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4E7E53B-EDFB-B2D0-E1FA-D7C11A65B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00" y="1666876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70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368</Words>
  <Application>Microsoft Office PowerPoint</Application>
  <PresentationFormat>Panorámica</PresentationFormat>
  <Paragraphs>57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Intensificación Robótica</vt:lpstr>
      <vt:lpstr>Asignaturas</vt:lpstr>
      <vt:lpstr>Robótica Móvil</vt:lpstr>
      <vt:lpstr>Robótica Móvil</vt:lpstr>
      <vt:lpstr>Robótica Móvil</vt:lpstr>
      <vt:lpstr>Robótica Aérea</vt:lpstr>
      <vt:lpstr>Robótica Aérea</vt:lpstr>
      <vt:lpstr>Robótica Inteligente</vt:lpstr>
      <vt:lpstr>Robótica Inteligente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Mención de Robótica</dc:title>
  <dc:creator>Leo</dc:creator>
  <cp:lastModifiedBy>CARLOS SANDIA PAREDES</cp:lastModifiedBy>
  <cp:revision>21</cp:revision>
  <dcterms:created xsi:type="dcterms:W3CDTF">2021-06-07T07:18:28Z</dcterms:created>
  <dcterms:modified xsi:type="dcterms:W3CDTF">2024-06-06T09:48:21Z</dcterms:modified>
</cp:coreProperties>
</file>