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81" r:id="rId3"/>
    <p:sldId id="359" r:id="rId4"/>
    <p:sldId id="361" r:id="rId5"/>
    <p:sldId id="385" r:id="rId6"/>
    <p:sldId id="386" r:id="rId7"/>
    <p:sldId id="387" r:id="rId8"/>
    <p:sldId id="388" r:id="rId9"/>
    <p:sldId id="366" r:id="rId10"/>
    <p:sldId id="367" r:id="rId11"/>
    <p:sldId id="369" r:id="rId12"/>
    <p:sldId id="371" r:id="rId13"/>
    <p:sldId id="372" r:id="rId14"/>
    <p:sldId id="373" r:id="rId15"/>
    <p:sldId id="382" r:id="rId16"/>
    <p:sldId id="384" r:id="rId17"/>
    <p:sldId id="378" r:id="rId18"/>
    <p:sldId id="389" r:id="rId19"/>
    <p:sldId id="374" r:id="rId20"/>
    <p:sldId id="375" r:id="rId21"/>
    <p:sldId id="379" r:id="rId22"/>
    <p:sldId id="380" r:id="rId2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3333FF"/>
    <a:srgbClr val="FF0000"/>
    <a:srgbClr val="3333CC"/>
    <a:srgbClr val="CCFF66"/>
    <a:srgbClr val="3366FF"/>
    <a:srgbClr val="0099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78879" autoAdjust="0"/>
  </p:normalViewPr>
  <p:slideViewPr>
    <p:cSldViewPr>
      <p:cViewPr varScale="1">
        <p:scale>
          <a:sx n="83" d="100"/>
          <a:sy n="83" d="100"/>
        </p:scale>
        <p:origin x="1814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88337-F6F9-4A77-809F-E313DC1F0795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7D88B5-7C16-4348-AE1A-DAB809852C01}">
      <dgm:prSet phldrT="[Texto]" custT="1"/>
      <dgm:spPr/>
      <dgm:t>
        <a:bodyPr/>
        <a:lstStyle/>
        <a:p>
          <a:r>
            <a:rPr lang="en-US" sz="1600" b="1" dirty="0">
              <a:latin typeface="Futura Md BT" pitchFamily="34" charset="0"/>
            </a:rPr>
            <a:t>ERASMUS+</a:t>
          </a:r>
        </a:p>
      </dgm:t>
    </dgm:pt>
    <dgm:pt modelId="{A3E99828-96AA-4D26-A225-6299EF650486}" type="parTrans" cxnId="{D514CC05-9867-4607-825D-5E4E7125E7C2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BCC1D671-2933-4500-8565-064144F63B3F}" type="sibTrans" cxnId="{D514CC05-9867-4607-825D-5E4E7125E7C2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5BDA182A-D41F-4600-B576-910E891EEFEA}">
      <dgm:prSet phldrT="[Tex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Futura Md BT" pitchFamily="34" charset="0"/>
            </a:rPr>
            <a:t>Estudios</a:t>
          </a:r>
        </a:p>
      </dgm:t>
    </dgm:pt>
    <dgm:pt modelId="{9A5B75D3-C421-4067-A664-59E3D5DE133E}" type="parTrans" cxnId="{61475CF7-ED51-4BEC-91B3-FBFBAE917DCE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3E6C4392-8230-4A9A-B238-E0BC627390F6}" type="sibTrans" cxnId="{61475CF7-ED51-4BEC-91B3-FBFBAE917DCE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A7ACFE14-45D6-4EF3-AAEC-46A1AB287925}">
      <dgm:prSet phldrT="[Texto]" custT="1"/>
      <dgm:spPr/>
      <dgm:t>
        <a:bodyPr/>
        <a:lstStyle/>
        <a:p>
          <a:r>
            <a:rPr lang="en-US" sz="1400" b="1" dirty="0" err="1">
              <a:latin typeface="Futura Md BT" pitchFamily="34" charset="0"/>
            </a:rPr>
            <a:t>Prácticas</a:t>
          </a:r>
          <a:endParaRPr lang="en-US" sz="1400" b="1" dirty="0">
            <a:latin typeface="Futura Md BT" pitchFamily="34" charset="0"/>
          </a:endParaRPr>
        </a:p>
      </dgm:t>
    </dgm:pt>
    <dgm:pt modelId="{FF8A0CC6-4264-4F12-A352-32C05844B911}" type="parTrans" cxnId="{5A6DC262-0339-41CC-A282-B81644A05046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3D061018-7483-4551-95A2-B8275902B175}" type="sibTrans" cxnId="{5A6DC262-0339-41CC-A282-B81644A05046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53252E79-9565-4BE3-8AE1-ED90C01B1D82}">
      <dgm:prSet phldrT="[Texto]" custT="1"/>
      <dgm:spPr/>
      <dgm:t>
        <a:bodyPr/>
        <a:lstStyle/>
        <a:p>
          <a:r>
            <a:rPr lang="en-US" sz="1600" b="1" dirty="0">
              <a:latin typeface="Futura Md BT" pitchFamily="34" charset="0"/>
            </a:rPr>
            <a:t>KA 131</a:t>
          </a:r>
        </a:p>
      </dgm:t>
    </dgm:pt>
    <dgm:pt modelId="{252AD4DF-A98A-491C-A880-6E1D296B8872}" type="parTrans" cxnId="{2A06E652-92EE-4D11-9EA0-6DAFAFAC7918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B8719A22-B3CD-4C02-B5FF-E7CD378AAC09}" type="sibTrans" cxnId="{2A06E652-92EE-4D11-9EA0-6DAFAFAC7918}">
      <dgm:prSet/>
      <dgm:spPr/>
      <dgm:t>
        <a:bodyPr/>
        <a:lstStyle/>
        <a:p>
          <a:endParaRPr lang="en-US">
            <a:latin typeface="Futura Md BT" pitchFamily="34" charset="0"/>
          </a:endParaRPr>
        </a:p>
      </dgm:t>
    </dgm:pt>
    <dgm:pt modelId="{13E0A197-4FBA-454F-BC9D-F7515B48ABF6}" type="pres">
      <dgm:prSet presAssocID="{3B388337-F6F9-4A77-809F-E313DC1F07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B06AE8-3874-4783-A60C-CE63933043B2}" type="pres">
      <dgm:prSet presAssocID="{E37D88B5-7C16-4348-AE1A-DAB809852C01}" presName="centerShape" presStyleLbl="node0" presStyleIdx="0" presStyleCnt="1"/>
      <dgm:spPr/>
    </dgm:pt>
    <dgm:pt modelId="{1197202D-573F-4981-8574-3EF5D2548DA9}" type="pres">
      <dgm:prSet presAssocID="{5BDA182A-D41F-4600-B576-910E891EEFEA}" presName="node" presStyleLbl="node1" presStyleIdx="0" presStyleCnt="3" custScaleX="112830" custScaleY="113647">
        <dgm:presLayoutVars>
          <dgm:bulletEnabled val="1"/>
        </dgm:presLayoutVars>
      </dgm:prSet>
      <dgm:spPr/>
    </dgm:pt>
    <dgm:pt modelId="{E4C292C5-4FB2-45BF-9879-0BAC672C6921}" type="pres">
      <dgm:prSet presAssocID="{5BDA182A-D41F-4600-B576-910E891EEFEA}" presName="dummy" presStyleCnt="0"/>
      <dgm:spPr/>
    </dgm:pt>
    <dgm:pt modelId="{1B729F87-E430-4565-8015-5108AB0CC615}" type="pres">
      <dgm:prSet presAssocID="{3E6C4392-8230-4A9A-B238-E0BC627390F6}" presName="sibTrans" presStyleLbl="sibTrans2D1" presStyleIdx="0" presStyleCnt="3"/>
      <dgm:spPr/>
    </dgm:pt>
    <dgm:pt modelId="{90F3D954-5ACF-468A-B539-7061C332F531}" type="pres">
      <dgm:prSet presAssocID="{A7ACFE14-45D6-4EF3-AAEC-46A1AB287925}" presName="node" presStyleLbl="node1" presStyleIdx="1" presStyleCnt="3" custScaleX="120538" custScaleY="114219">
        <dgm:presLayoutVars>
          <dgm:bulletEnabled val="1"/>
        </dgm:presLayoutVars>
      </dgm:prSet>
      <dgm:spPr/>
    </dgm:pt>
    <dgm:pt modelId="{CAD2C8A5-8D54-4104-A0B7-F46CAC36C863}" type="pres">
      <dgm:prSet presAssocID="{A7ACFE14-45D6-4EF3-AAEC-46A1AB287925}" presName="dummy" presStyleCnt="0"/>
      <dgm:spPr/>
    </dgm:pt>
    <dgm:pt modelId="{DA071A84-A23B-4F4D-B07F-F701D9C84317}" type="pres">
      <dgm:prSet presAssocID="{3D061018-7483-4551-95A2-B8275902B175}" presName="sibTrans" presStyleLbl="sibTrans2D1" presStyleIdx="1" presStyleCnt="3"/>
      <dgm:spPr/>
    </dgm:pt>
    <dgm:pt modelId="{099E827A-CD97-4B31-A960-52E22FEF9692}" type="pres">
      <dgm:prSet presAssocID="{53252E79-9565-4BE3-8AE1-ED90C01B1D82}" presName="node" presStyleLbl="node1" presStyleIdx="2" presStyleCnt="3">
        <dgm:presLayoutVars>
          <dgm:bulletEnabled val="1"/>
        </dgm:presLayoutVars>
      </dgm:prSet>
      <dgm:spPr/>
    </dgm:pt>
    <dgm:pt modelId="{D7BFB0B7-4A8B-4BF2-8095-8641FF361CBD}" type="pres">
      <dgm:prSet presAssocID="{53252E79-9565-4BE3-8AE1-ED90C01B1D82}" presName="dummy" presStyleCnt="0"/>
      <dgm:spPr/>
    </dgm:pt>
    <dgm:pt modelId="{EF55CE4E-B273-4E88-B8D8-1487702A59FD}" type="pres">
      <dgm:prSet presAssocID="{B8719A22-B3CD-4C02-B5FF-E7CD378AAC09}" presName="sibTrans" presStyleLbl="sibTrans2D1" presStyleIdx="2" presStyleCnt="3"/>
      <dgm:spPr/>
    </dgm:pt>
  </dgm:ptLst>
  <dgm:cxnLst>
    <dgm:cxn modelId="{D514CC05-9867-4607-825D-5E4E7125E7C2}" srcId="{3B388337-F6F9-4A77-809F-E313DC1F0795}" destId="{E37D88B5-7C16-4348-AE1A-DAB809852C01}" srcOrd="0" destOrd="0" parTransId="{A3E99828-96AA-4D26-A225-6299EF650486}" sibTransId="{BCC1D671-2933-4500-8565-064144F63B3F}"/>
    <dgm:cxn modelId="{DF80D705-E8E9-4A4E-B823-51B85B9474FD}" type="presOf" srcId="{E37D88B5-7C16-4348-AE1A-DAB809852C01}" destId="{D2B06AE8-3874-4783-A60C-CE63933043B2}" srcOrd="0" destOrd="0" presId="urn:microsoft.com/office/officeart/2005/8/layout/radial6"/>
    <dgm:cxn modelId="{0B43D90E-E5B8-41AF-B50D-9139B8116CBE}" type="presOf" srcId="{A7ACFE14-45D6-4EF3-AAEC-46A1AB287925}" destId="{90F3D954-5ACF-468A-B539-7061C332F531}" srcOrd="0" destOrd="0" presId="urn:microsoft.com/office/officeart/2005/8/layout/radial6"/>
    <dgm:cxn modelId="{42B69316-DAC6-4E48-9CAA-C9B15B6CBE24}" type="presOf" srcId="{5BDA182A-D41F-4600-B576-910E891EEFEA}" destId="{1197202D-573F-4981-8574-3EF5D2548DA9}" srcOrd="0" destOrd="0" presId="urn:microsoft.com/office/officeart/2005/8/layout/radial6"/>
    <dgm:cxn modelId="{136FA438-B500-468D-BE5D-8C458A88FC17}" type="presOf" srcId="{3B388337-F6F9-4A77-809F-E313DC1F0795}" destId="{13E0A197-4FBA-454F-BC9D-F7515B48ABF6}" srcOrd="0" destOrd="0" presId="urn:microsoft.com/office/officeart/2005/8/layout/radial6"/>
    <dgm:cxn modelId="{5A6DC262-0339-41CC-A282-B81644A05046}" srcId="{E37D88B5-7C16-4348-AE1A-DAB809852C01}" destId="{A7ACFE14-45D6-4EF3-AAEC-46A1AB287925}" srcOrd="1" destOrd="0" parTransId="{FF8A0CC6-4264-4F12-A352-32C05844B911}" sibTransId="{3D061018-7483-4551-95A2-B8275902B175}"/>
    <dgm:cxn modelId="{2A06E652-92EE-4D11-9EA0-6DAFAFAC7918}" srcId="{E37D88B5-7C16-4348-AE1A-DAB809852C01}" destId="{53252E79-9565-4BE3-8AE1-ED90C01B1D82}" srcOrd="2" destOrd="0" parTransId="{252AD4DF-A98A-491C-A880-6E1D296B8872}" sibTransId="{B8719A22-B3CD-4C02-B5FF-E7CD378AAC09}"/>
    <dgm:cxn modelId="{17359976-ED51-4579-BE4F-B9ED0F4BF4CE}" type="presOf" srcId="{3D061018-7483-4551-95A2-B8275902B175}" destId="{DA071A84-A23B-4F4D-B07F-F701D9C84317}" srcOrd="0" destOrd="0" presId="urn:microsoft.com/office/officeart/2005/8/layout/radial6"/>
    <dgm:cxn modelId="{07349E89-2F83-47E5-9F9B-94355CD87C98}" type="presOf" srcId="{53252E79-9565-4BE3-8AE1-ED90C01B1D82}" destId="{099E827A-CD97-4B31-A960-52E22FEF9692}" srcOrd="0" destOrd="0" presId="urn:microsoft.com/office/officeart/2005/8/layout/radial6"/>
    <dgm:cxn modelId="{7E1B0ACB-B055-46A8-BDE5-F4755D04BD5D}" type="presOf" srcId="{3E6C4392-8230-4A9A-B238-E0BC627390F6}" destId="{1B729F87-E430-4565-8015-5108AB0CC615}" srcOrd="0" destOrd="0" presId="urn:microsoft.com/office/officeart/2005/8/layout/radial6"/>
    <dgm:cxn modelId="{02FBE3DB-4B91-4D32-A222-4F7147E914D8}" type="presOf" srcId="{B8719A22-B3CD-4C02-B5FF-E7CD378AAC09}" destId="{EF55CE4E-B273-4E88-B8D8-1487702A59FD}" srcOrd="0" destOrd="0" presId="urn:microsoft.com/office/officeart/2005/8/layout/radial6"/>
    <dgm:cxn modelId="{61475CF7-ED51-4BEC-91B3-FBFBAE917DCE}" srcId="{E37D88B5-7C16-4348-AE1A-DAB809852C01}" destId="{5BDA182A-D41F-4600-B576-910E891EEFEA}" srcOrd="0" destOrd="0" parTransId="{9A5B75D3-C421-4067-A664-59E3D5DE133E}" sibTransId="{3E6C4392-8230-4A9A-B238-E0BC627390F6}"/>
    <dgm:cxn modelId="{590FEEDE-1FA6-453C-A5A0-59EFDBA74AF2}" type="presParOf" srcId="{13E0A197-4FBA-454F-BC9D-F7515B48ABF6}" destId="{D2B06AE8-3874-4783-A60C-CE63933043B2}" srcOrd="0" destOrd="0" presId="urn:microsoft.com/office/officeart/2005/8/layout/radial6"/>
    <dgm:cxn modelId="{07D93777-0130-4C28-93AF-F996595FE3EE}" type="presParOf" srcId="{13E0A197-4FBA-454F-BC9D-F7515B48ABF6}" destId="{1197202D-573F-4981-8574-3EF5D2548DA9}" srcOrd="1" destOrd="0" presId="urn:microsoft.com/office/officeart/2005/8/layout/radial6"/>
    <dgm:cxn modelId="{32A5537E-7143-423A-8EF0-8788829BC450}" type="presParOf" srcId="{13E0A197-4FBA-454F-BC9D-F7515B48ABF6}" destId="{E4C292C5-4FB2-45BF-9879-0BAC672C6921}" srcOrd="2" destOrd="0" presId="urn:microsoft.com/office/officeart/2005/8/layout/radial6"/>
    <dgm:cxn modelId="{1080637C-27F1-4DCE-B4C5-9A3E58E7F357}" type="presParOf" srcId="{13E0A197-4FBA-454F-BC9D-F7515B48ABF6}" destId="{1B729F87-E430-4565-8015-5108AB0CC615}" srcOrd="3" destOrd="0" presId="urn:microsoft.com/office/officeart/2005/8/layout/radial6"/>
    <dgm:cxn modelId="{C4405989-29A4-4CD6-8562-ADFF31784484}" type="presParOf" srcId="{13E0A197-4FBA-454F-BC9D-F7515B48ABF6}" destId="{90F3D954-5ACF-468A-B539-7061C332F531}" srcOrd="4" destOrd="0" presId="urn:microsoft.com/office/officeart/2005/8/layout/radial6"/>
    <dgm:cxn modelId="{8C8CA79D-6C32-4FB4-AB9E-28B2073D78EB}" type="presParOf" srcId="{13E0A197-4FBA-454F-BC9D-F7515B48ABF6}" destId="{CAD2C8A5-8D54-4104-A0B7-F46CAC36C863}" srcOrd="5" destOrd="0" presId="urn:microsoft.com/office/officeart/2005/8/layout/radial6"/>
    <dgm:cxn modelId="{3EF2E8C4-AA17-4BC1-A9F0-E318C11C6D43}" type="presParOf" srcId="{13E0A197-4FBA-454F-BC9D-F7515B48ABF6}" destId="{DA071A84-A23B-4F4D-B07F-F701D9C84317}" srcOrd="6" destOrd="0" presId="urn:microsoft.com/office/officeart/2005/8/layout/radial6"/>
    <dgm:cxn modelId="{4D177291-1642-4DEC-8801-44F0EA05A0C0}" type="presParOf" srcId="{13E0A197-4FBA-454F-BC9D-F7515B48ABF6}" destId="{099E827A-CD97-4B31-A960-52E22FEF9692}" srcOrd="7" destOrd="0" presId="urn:microsoft.com/office/officeart/2005/8/layout/radial6"/>
    <dgm:cxn modelId="{6A4AB8F8-E47D-45C3-BB81-CCC281548DE6}" type="presParOf" srcId="{13E0A197-4FBA-454F-BC9D-F7515B48ABF6}" destId="{D7BFB0B7-4A8B-4BF2-8095-8641FF361CBD}" srcOrd="8" destOrd="0" presId="urn:microsoft.com/office/officeart/2005/8/layout/radial6"/>
    <dgm:cxn modelId="{F7BAD103-CD9E-4E99-8FFC-0D4413C3C54D}" type="presParOf" srcId="{13E0A197-4FBA-454F-BC9D-F7515B48ABF6}" destId="{EF55CE4E-B273-4E88-B8D8-1487702A59F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CE4E-B273-4E88-B8D8-1487702A59FD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71A84-A23B-4F4D-B07F-F701D9C84317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29F87-E430-4565-8015-5108AB0CC615}">
      <dsp:nvSpPr>
        <dsp:cNvPr id="0" name=""/>
        <dsp:cNvSpPr/>
      </dsp:nvSpPr>
      <dsp:spPr>
        <a:xfrm>
          <a:off x="1319615" y="537987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06AE8-3874-4783-A60C-CE63933043B2}">
      <dsp:nvSpPr>
        <dsp:cNvPr id="0" name=""/>
        <dsp:cNvSpPr/>
      </dsp:nvSpPr>
      <dsp:spPr>
        <a:xfrm>
          <a:off x="2223248" y="1441620"/>
          <a:ext cx="1538882" cy="15388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Futura Md BT" pitchFamily="34" charset="0"/>
            </a:rPr>
            <a:t>ERASMUS+</a:t>
          </a:r>
        </a:p>
      </dsp:txBody>
      <dsp:txXfrm>
        <a:off x="2448612" y="1666984"/>
        <a:ext cx="1088154" cy="1088154"/>
      </dsp:txXfrm>
    </dsp:sp>
    <dsp:sp modelId="{1197202D-573F-4981-8574-3EF5D2548DA9}">
      <dsp:nvSpPr>
        <dsp:cNvPr id="0" name=""/>
        <dsp:cNvSpPr/>
      </dsp:nvSpPr>
      <dsp:spPr>
        <a:xfrm>
          <a:off x="2384977" y="-35345"/>
          <a:ext cx="1215425" cy="12242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utura Md BT" pitchFamily="34" charset="0"/>
            </a:rPr>
            <a:t>Estudios</a:t>
          </a:r>
        </a:p>
      </dsp:txBody>
      <dsp:txXfrm>
        <a:off x="2562972" y="143939"/>
        <a:ext cx="859435" cy="865657"/>
      </dsp:txXfrm>
    </dsp:sp>
    <dsp:sp modelId="{90F3D954-5ACF-468A-B539-7061C332F531}">
      <dsp:nvSpPr>
        <dsp:cNvPr id="0" name=""/>
        <dsp:cNvSpPr/>
      </dsp:nvSpPr>
      <dsp:spPr>
        <a:xfrm>
          <a:off x="3758802" y="2413015"/>
          <a:ext cx="1298456" cy="123038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Futura Md BT" pitchFamily="34" charset="0"/>
            </a:rPr>
            <a:t>Prácticas</a:t>
          </a:r>
          <a:endParaRPr lang="en-US" sz="1400" b="1" kern="1200" dirty="0">
            <a:latin typeface="Futura Md BT" pitchFamily="34" charset="0"/>
          </a:endParaRPr>
        </a:p>
      </dsp:txBody>
      <dsp:txXfrm>
        <a:off x="3948956" y="2593201"/>
        <a:ext cx="918148" cy="870015"/>
      </dsp:txXfrm>
    </dsp:sp>
    <dsp:sp modelId="{099E827A-CD97-4B31-A960-52E22FEF9692}">
      <dsp:nvSpPr>
        <dsp:cNvPr id="0" name=""/>
        <dsp:cNvSpPr/>
      </dsp:nvSpPr>
      <dsp:spPr>
        <a:xfrm>
          <a:off x="1038740" y="2489600"/>
          <a:ext cx="1077217" cy="107721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Futura Md BT" pitchFamily="34" charset="0"/>
            </a:rPr>
            <a:t>KA 131</a:t>
          </a:r>
        </a:p>
      </dsp:txBody>
      <dsp:txXfrm>
        <a:off x="1196495" y="2647355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955E2741-5D12-4783-9D40-7C8471532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9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7BFA9EC9-D05B-41F9-9D05-AA392313BD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DE815-7FDC-40BF-BE57-63D92EE51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3F08FE-CD3F-4B8B-B8C5-34974DDC0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4F4D8-7A5A-433F-827C-E41B6E6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E0294-CA6B-4EC2-B579-643B39E4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39208-73D6-4287-A9AE-5B8A2C4C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DDCF4-2797-4A18-97B8-8069E124DDE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61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2A38-F9C6-4272-99E3-320457F6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7365C-6F90-4C03-895D-AB887216E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6F065-0FBF-4035-B8FA-B0320EAA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455F8-661C-4985-ADD9-DD1E0F21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17BBB-F590-422F-9B57-9195BE2B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C145B-9981-405E-87B0-F518329DAA0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5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E6969C-551A-4E8B-AE50-102E4A5DF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4BF30-CA3F-4987-8D0A-42E5EA1B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872D0-B715-46FB-9A51-F0ED997D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751EC-BC4A-4DFF-A2CA-446A683D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0449C2-D89A-48B7-B167-CF3C323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0202B-FBAC-4333-9ED4-6843C59EC9E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26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52AD9-12A1-4DF5-9B7E-39868087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1CFB0-3D4D-4215-AC40-2D1D176F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C3B8C-2A82-43AE-971C-ECCD35DC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048A-5B8C-4B6B-BAF8-476C8AB3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07165-0FDA-4AAE-A657-0751813A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33EE-09A4-42F8-B6C4-2FC90318F1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17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AFAAD-D140-4DF5-9A02-619600F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EA9759-C835-456C-86BE-A5D9C843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8E797-64D9-45C7-987E-0F2899B5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037F6-D79A-42BE-83FD-D1273926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6F399-4762-4B6D-A268-F8F55D1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0C48F-1877-4CA8-AF0E-2AE4BA69F56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20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2E4F-8E03-4AD8-AB8B-67CB6F52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2F4C9-E742-4A54-B4FD-EE84CF1D5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40FEE2-C27A-4C19-BE31-BA0E5BEF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7E3D1-8D76-4ECF-89CC-9BA7068C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0A8D57-AA78-408C-9156-EFCB229E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CFB977-F586-4A5C-92DA-F7FA907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FE44-5960-4511-B545-62C850E29A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DBAE0-9E4C-44C4-AC73-CF970665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D7432-8B76-42C7-97CB-B430C72D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36E3-4F86-48BB-B9FB-C18386900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FEA3C6-49FB-4A3D-953F-61098F8AB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6DFDBF-6187-4401-9D1E-CFF1D8BC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609C97-0A2F-4DE1-85A1-02BBDC1B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373C1A-4EE6-4E88-B103-0C2862F5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E5BA31-D8C6-48F4-84FA-6DCE612B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89FF9-5FB6-4F3A-8720-C83C84F74DA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21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A0A5E-9103-4F4F-9B20-D32D07EE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021943-10CA-4AC4-A712-72ED70D6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2192E4-4451-4258-969D-9E01F28D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18AB4B-62CE-433E-AC88-164910BE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44A8E-E244-46DD-94B7-23FAB412BE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27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A18BA6-836F-4502-AFE2-AB0ECC3E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466FE5-B8FA-4934-AA34-120ABFAC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808D17-081F-4292-B375-427597BB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590C1-D883-46B3-88C2-D9E6E31B55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40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24A36-A9F3-4728-A2BE-8F90D509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247D8-CD45-4812-B5C4-C7A991C2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3C7A31-7984-451D-B70E-1230A3E8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1C780-FFF0-4EB7-AE2E-A0DA1194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0EB825-15D2-4575-AEF2-2686351B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38A226-5609-44C6-9B60-69AF9F72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1D3C-6102-4A1E-B713-1E67506D00F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38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D22D8-CD03-42DA-A0D8-7E1521D6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D9FF81-252A-4B79-AAEE-43E438D67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8CDA05-858C-4925-9818-DF61A0F2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32B42-10B1-4EE1-A47F-B878967D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8BDC1-4034-43C3-B441-F1BA3891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886E8F-A0B6-42F3-BB6D-0C3326BE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D5C2-0499-41F9-93BA-E67F1B017AE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39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57A996-38C8-4592-8D48-8B816A17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3CC2A-18DE-4184-AAFB-F15BC9176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F6BAE-1EE9-4C8D-86CD-91897A854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F5509-838E-4412-AEA3-CDDAD2DD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9FAA9-ABE0-42A1-8DC1-F1B1CED09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844A8E-E244-46DD-94B7-23FAB412BE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o-etsiamn.webs.upv.es/wp-content/uploads/2018/04/equivalencias-notas-universidades-extranjeras-2017-3.pdf" TargetMode="External"/><Relationship Id="rId2" Type="http://schemas.openxmlformats.org/officeDocument/2006/relationships/hyperlink" Target="https://www.mecd.gob.es/servicios-al-ciudadano-mecd/catalogo/educacion/gestion-titulos/estudios-universitarios/titulos-extranjeros/equivalencia-notas-media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i.upv.es/" TargetMode="External"/><Relationship Id="rId2" Type="http://schemas.openxmlformats.org/officeDocument/2006/relationships/hyperlink" Target="mailto:erasmuspracticas@upvnet.upv.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i.upv.e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entidades/OAI" TargetMode="External"/><Relationship Id="rId2" Type="http://schemas.openxmlformats.org/officeDocument/2006/relationships/hyperlink" Target="http://www.opii.upv.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psyd.e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lds.org/new-era/2013/02/answering-questions-about-the-plan-of-salvation?lang=eng&amp;sa=U&amp;ei=mCMxU6nMDsPvlAXj_YHgAQ&amp;ved=0CFcQ9QEwFQ&amp;usg=AFQjCNH9KDvkqAbmTtUiI_RtUbvMbka-b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411629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PROGRAMAS DE MOVILIDAD ACADÉMICA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ETSEAMN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36512" y="35730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Sesión informativa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-36512" y="48691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Octubre 2024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6512" y="63517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itchFamily="34" charset="0"/>
              </a:rPr>
              <a:t>Subdirección de Acción Internacional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>
            <a:extLst>
              <a:ext uri="{FF2B5EF4-FFF2-40B4-BE49-F238E27FC236}">
                <a16:creationId xmlns:a16="http://schemas.microsoft.com/office/drawing/2014/main" id="{7A695A34-95FC-4BF6-9C63-17C62CAFE158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6A5805EF-36CD-4DE2-9176-253183A5E6FB}"/>
              </a:ext>
            </a:extLst>
          </p:cNvPr>
          <p:cNvSpPr txBox="1"/>
          <p:nvPr/>
        </p:nvSpPr>
        <p:spPr>
          <a:xfrm>
            <a:off x="4716016" y="4653136"/>
            <a:ext cx="4103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ARP, Acuerdo de </a:t>
            </a:r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Reconocimiento </a:t>
            </a:r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Preliminar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610C6A-97F6-4AFF-8D40-233A7309F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78" t="21050" r="9104" b="44608"/>
          <a:stretch/>
        </p:blipFill>
        <p:spPr>
          <a:xfrm>
            <a:off x="4473958" y="936104"/>
            <a:ext cx="4346514" cy="29545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869DEF-1259-4233-89F1-00305E1A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1247" r="74412" b="6752"/>
          <a:stretch/>
        </p:blipFill>
        <p:spPr>
          <a:xfrm>
            <a:off x="251520" y="936104"/>
            <a:ext cx="3922905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174" y="1925999"/>
            <a:ext cx="6412058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 anchor="t" anchorCtr="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Sección I: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Expediente académico [0 – 7 puntos]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028" y="3728267"/>
            <a:ext cx="8495928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Sección II: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Conocimiento de idiomas [0 – 3 puntos] </a:t>
            </a:r>
            <a:endParaRPr lang="es-ES" sz="16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651" y="5530535"/>
            <a:ext cx="4462365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tIns="0" bIns="108000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Puntuación final [0 – 10 puntos]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1920" y="2625469"/>
            <a:ext cx="388240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N</a:t>
            </a:r>
            <a:r>
              <a:rPr lang="es-ES" sz="1600" b="1" baseline="-25000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</a:t>
            </a:r>
            <a:r>
              <a:rPr lang="es-ES" sz="1600" b="1" baseline="-25000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nota media expediente alumno</a:t>
            </a:r>
            <a:endParaRPr lang="en-US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3851920" y="2983000"/>
            <a:ext cx="323357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N</a:t>
            </a:r>
            <a:r>
              <a:rPr lang="es-ES" sz="1600" b="1" baseline="-25000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m</a:t>
            </a:r>
            <a:r>
              <a:rPr lang="es-ES" sz="1600" b="1" baseline="-25000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nota máxima en titulación</a:t>
            </a:r>
            <a:endParaRPr lang="en-US" sz="16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29776"/>
              </p:ext>
            </p:extLst>
          </p:nvPr>
        </p:nvGraphicFramePr>
        <p:xfrm>
          <a:off x="1619671" y="4421918"/>
          <a:ext cx="5904657" cy="704848"/>
        </p:xfrm>
        <a:graphic>
          <a:graphicData uri="http://schemas.openxmlformats.org/drawingml/2006/table">
            <a:tbl>
              <a:tblPr/>
              <a:tblGrid>
                <a:gridCol w="184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NIVEL ACREDITADO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C2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C1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B2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B1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latin typeface="Futura Md BT"/>
                          <a:ea typeface="Times New Roman"/>
                          <a:cs typeface="Times New Roman"/>
                        </a:rPr>
                        <a:t>I</a:t>
                      </a:r>
                      <a:endParaRPr lang="es-E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3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2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1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Futura Md BT"/>
                          <a:ea typeface="Calibri"/>
                          <a:cs typeface="Times New Roman"/>
                        </a:rPr>
                        <a:t>0,5</a:t>
                      </a:r>
                      <a:endParaRPr lang="es-E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1619671" y="6189912"/>
            <a:ext cx="2664296" cy="51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tIns="0" bIns="108000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Puntuación = E + I</a:t>
            </a:r>
            <a:endParaRPr lang="es-ES" b="1" dirty="0">
              <a:solidFill>
                <a:srgbClr val="C00000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99592" y="2618721"/>
                <a:ext cx="2157001" cy="7203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Futura Md BT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618721"/>
                <a:ext cx="215700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 CuadroTexto">
            <a:extLst>
              <a:ext uri="{FF2B5EF4-FFF2-40B4-BE49-F238E27FC236}">
                <a16:creationId xmlns:a16="http://schemas.microsoft.com/office/drawing/2014/main" id="{9BD167EF-5DF4-4143-A41E-9204397A3EB8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593E58BF-799D-40CD-A61E-384B5E284A4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Baremo de selección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179004" y="1916832"/>
            <a:ext cx="8785484" cy="4570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Coherencia en temática y créditos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No es necesario que las asignaturas sean exactamente iguales ni la misma carga de créditos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Deben pertenecer al mismo ámbito formativo/área de conocimiento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Asignaturas de idiomas se convalidan con asignaturas de idiomas</a:t>
            </a:r>
          </a:p>
          <a:p>
            <a:pPr marL="715963" lvl="1" indent="-179388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TFG/TFM en destino con mínimo 10 ECTS, pero sin convalidar asignaturas si &gt; 18 ECTS</a:t>
            </a:r>
          </a:p>
          <a:p>
            <a:pPr lvl="1" eaLnBrk="0" hangingPunct="0">
              <a:spcBef>
                <a:spcPts val="600"/>
              </a:spcBef>
              <a:buClr>
                <a:schemeClr val="accent2"/>
              </a:buClr>
              <a:defRPr/>
            </a:pPr>
            <a:endParaRPr lang="es-ES" b="1" dirty="0">
              <a:solidFill>
                <a:schemeClr val="bg1">
                  <a:lumMod val="50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Debe hacerla cada persona según su interés y motivación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recomienda: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créditos en destino &gt;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créditos ETSEAMN</a:t>
            </a: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Debe ser aprobado por la Oficina de RRII de la ETSEAMN</a:t>
            </a:r>
          </a:p>
          <a:p>
            <a:pPr marL="355600" indent="-3556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recomienda consultar la web del destino y la de la Oficina RRII 	de la ETSEAMN.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E5C8337B-E41C-494B-91E2-9326606566C7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FD731280-F999-4948-BBB2-B7FDAAFD635B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Selección de asignaturas en ARP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5538"/>
            <a:ext cx="87849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Documentación habitual a preparar y enviar (</a:t>
            </a:r>
            <a:r>
              <a:rPr lang="es-ES" sz="1600" b="1" dirty="0">
                <a:solidFill>
                  <a:srgbClr val="C00000"/>
                </a:solidFill>
                <a:latin typeface="Futura Md BT" pitchFamily="34" charset="0"/>
              </a:rPr>
              <a:t>varía según destinos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405875"/>
            <a:ext cx="8784976" cy="2708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Formulario de solicitud o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Application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Form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Learning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Agreement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Extracto expediente académico en inglés “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Transcript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of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Records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Curriculum</a:t>
            </a:r>
            <a:r>
              <a:rPr lang="es-ES_tradnl" sz="2000" b="1" i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Vitae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(normalmente en inglés)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Carta de motivación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Certificado de idioma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Calibri" panose="020F0502020204030204" pitchFamily="34" charset="0"/>
              </a:rPr>
              <a:t> Fotografía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5345920"/>
            <a:ext cx="323051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Alojamiento en destino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5812024"/>
            <a:ext cx="8640960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Toda la gestión es responsabilidad del alumno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 Oficina de RRII ETSEAMN </a:t>
            </a: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gestiona reservas de alojamiento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B7F7E3DF-3BC9-4F26-99A2-5274203110C1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4A1B82C-1E02-435E-9313-B6D372A349CA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Últimos pasos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3891"/>
            <a:ext cx="43924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Defendido y calificado en destino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432198"/>
            <a:ext cx="8784976" cy="1554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la opción prioritaria y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recomendada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por RRII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Tramitación en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Ebron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convocatorias de movilidad de la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 Oficina de RRII traslada la nota al expediente UPV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obligatorio tener un tutor/a en la ETSEAMN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4365104"/>
            <a:ext cx="46805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Defendido y calificado en ETSEAMN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4855098"/>
            <a:ext cx="878497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Es obligatorio tener un tutor/a en la ETSEAMN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Tramitación en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Ebron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convocatorias ordinarias de la ETSEAMN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cuentan como realizados en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movilidad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, aunque en el expediente académico consta el destino donde se ha realizado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410B980D-80F6-434D-8D87-52044459FBF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8D0BE2F-4C10-43EF-99E4-AFD7BC725AB1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TFG y TFM en movilidad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929900"/>
            <a:ext cx="4085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Equivalencia entre asignaturas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79512" y="3549181"/>
            <a:ext cx="544520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Reconocimiento y calificación de créditos</a:t>
            </a:r>
          </a:p>
        </p:txBody>
      </p:sp>
      <p:sp>
        <p:nvSpPr>
          <p:cNvPr id="6" name="4 Rectángulo"/>
          <p:cNvSpPr/>
          <p:nvPr/>
        </p:nvSpPr>
        <p:spPr>
          <a:xfrm>
            <a:off x="179512" y="2428146"/>
            <a:ext cx="8784976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Correspondencia directa: si coincide en créditos y contenido 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Media aritmética sin ponderación: si no hay coincidencia</a:t>
            </a:r>
          </a:p>
        </p:txBody>
      </p:sp>
      <p:sp>
        <p:nvSpPr>
          <p:cNvPr id="7" name="4 Rectángulo"/>
          <p:cNvSpPr/>
          <p:nvPr/>
        </p:nvSpPr>
        <p:spPr>
          <a:xfrm>
            <a:off x="179512" y="4075524"/>
            <a:ext cx="8784976" cy="2323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Primera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Tablas oficiales de la UPV 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Segunda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Tablas oficiales del Ministerio de Educación</a:t>
            </a:r>
          </a:p>
          <a:p>
            <a:pPr algn="just" eaLnBrk="0" hangingPunct="0">
              <a:spcBef>
                <a:spcPts val="60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https://www.mecd.gob.es/servicios-al-ciudadano-mecd/catalogo/educacion/gestion-titulos/estudios-universitarios/titulos-extranjeros/equivalencia-notas-medias.html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http://iro-etsiamn.webs.upv.es/wp-content/uploads/2018/04/equivalencias-notas-universidades-extranjeras-2017-3.pdf</a:t>
            </a:r>
            <a:endParaRPr lang="es-ES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492F9A5C-0E45-4B01-8170-180392D7BD3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0355904C-E641-49DE-A354-D8D106E837B8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Convalidaciones y calificaciones</a:t>
            </a:r>
          </a:p>
        </p:txBody>
      </p:sp>
    </p:spTree>
    <p:extLst>
      <p:ext uri="{BB962C8B-B14F-4D97-AF65-F5344CB8AC3E}">
        <p14:creationId xmlns:p14="http://schemas.microsoft.com/office/powerpoint/2010/main" val="48190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366878"/>
            <a:ext cx="878497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C00000"/>
                </a:solidFill>
                <a:latin typeface="Futura Md BT" pitchFamily="34" charset="0"/>
              </a:rPr>
              <a:t>NO hay MATRÍCULAS de HONOR en movilidad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312089DD-CC8D-4358-AF53-198165459E67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785D2EA3-5ED3-470E-A692-C115EE22B3B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Convalidaciones y calificaciones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F2878E-2EA5-4835-AB9E-3D2E9BBD86F8}"/>
              </a:ext>
            </a:extLst>
          </p:cNvPr>
          <p:cNvSpPr txBox="1"/>
          <p:nvPr/>
        </p:nvSpPr>
        <p:spPr>
          <a:xfrm>
            <a:off x="179512" y="630341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cs typeface="Arial" pitchFamily="34" charset="0"/>
              </a:rPr>
              <a:t>* Excepto programa SICUE</a:t>
            </a:r>
          </a:p>
        </p:txBody>
      </p:sp>
    </p:spTree>
    <p:extLst>
      <p:ext uri="{BB962C8B-B14F-4D97-AF65-F5344CB8AC3E}">
        <p14:creationId xmlns:p14="http://schemas.microsoft.com/office/powerpoint/2010/main" val="386993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1908720" y="3075057"/>
            <a:ext cx="863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>
              <a:solidFill>
                <a:schemeClr val="bg1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916832"/>
            <a:ext cx="8784976" cy="4570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Objetivo: estancias en empresas fuera de España</a:t>
            </a:r>
            <a:endParaRPr lang="es-ES_tradnl" b="1" dirty="0">
              <a:solidFill>
                <a:schemeClr val="bg1">
                  <a:lumMod val="65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Plazos: varias convocatoria durante el curso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Candidatos: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Estudiantes de últimos cursos con, al menos, el 50% de créditos superados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Recién titulados, hasta 1 año después de la fecha de defensa del TFG/TFM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Duración: mínimo 2 meses y máximo 12 meses</a:t>
            </a: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Información: </a:t>
            </a:r>
            <a:r>
              <a:rPr lang="es-ES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erasmuspracticas@upvnet.upv.es</a:t>
            </a:r>
            <a:r>
              <a:rPr lang="es-ES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; </a:t>
            </a:r>
            <a:r>
              <a:rPr lang="es-ES_tradnl" sz="18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357188" algn="l"/>
              </a:tabLst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Adjudicación: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El candidato busca empresa y solicita carta de aceptación</a:t>
            </a:r>
          </a:p>
          <a:p>
            <a:pPr marL="715963" lvl="1" indent="-179388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RRII ETSEAMN acordará el reconocimiento posterior para los no titulados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85F09E72-C9C8-4113-936A-2C5DC58E81BF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4F31AF6A-20AA-4A67-A19A-751AAE16D2D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Prácticas en empresa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D0C3360D-85B8-4C8E-93C4-0C22CE228BE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0950F0A4-90B1-4B7B-8B5D-D5CE91D1E67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KA 131</a:t>
            </a: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8D5A87E3-541D-4584-8876-F21518DB84B2}"/>
              </a:ext>
            </a:extLst>
          </p:cNvPr>
          <p:cNvSpPr/>
          <p:nvPr/>
        </p:nvSpPr>
        <p:spPr>
          <a:xfrm>
            <a:off x="179512" y="1882836"/>
            <a:ext cx="8844161" cy="372614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Dos convocatorias: noviembre y mayo</a:t>
            </a:r>
          </a:p>
          <a:p>
            <a:pPr marL="357188" indent="-357188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Grados y dobles grados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asignaturas y TFG en estancias de 1 semestre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tabLst>
                <a:tab pos="1257300" algn="l"/>
              </a:tabLst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asignaturas y TFM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en estancias de 1 semestre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No haber consumido 12 meses de movilidad Erasmus por ciclo 	educativo (grado – máster – doctorado)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requiere un buen expediente académico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Destinos fuera de Europa</a:t>
            </a:r>
          </a:p>
        </p:txBody>
      </p:sp>
    </p:spTree>
    <p:extLst>
      <p:ext uri="{BB962C8B-B14F-4D97-AF65-F5344CB8AC3E}">
        <p14:creationId xmlns:p14="http://schemas.microsoft.com/office/powerpoint/2010/main" val="384435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687354"/>
            <a:ext cx="8844161" cy="4418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Programa propio UPV: </a:t>
            </a:r>
            <a:r>
              <a:rPr lang="es-ES_tradnl" sz="20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PRO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grama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MO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vilidad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studiantes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Dos convocatorias: noviembre y mayo</a:t>
            </a:r>
          </a:p>
          <a:p>
            <a:pPr marL="357188" indent="-357188" algn="just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Grados y dobles grados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asignaturas y TFG en estancias de 1 semestre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tabLst>
                <a:tab pos="1257300" algn="l"/>
              </a:tabLst>
              <a:defRPr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asignaturas y TFM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en estancias de 1 semestre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Incompatible con previas PROMOE (excepto Cooperación)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www.opii.upv.es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Para PROMOE-Cooperación: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3"/>
              </a:rPr>
              <a:t>www.upv.es\entidades\OAI</a:t>
            </a: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 requiere un buen expediente académico</a:t>
            </a: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Destinos fuera de Europa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2DB6358F-9773-46F1-843D-D14AF3F22BF3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PROMOE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DB4CC26-A1D8-4AB3-8D39-35A06DDD07A6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Objetivos y bases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158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>
                <a:solidFill>
                  <a:schemeClr val="bg1"/>
                </a:solidFill>
                <a:latin typeface="Futura Md BT" pitchFamily="34" charset="0"/>
              </a:rPr>
              <a:t>¿Qué es movilidad académica?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6512" y="19888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Realizar parte de los estudios superiores en una universidad diferente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1693" y="5581108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Estudios </a:t>
            </a:r>
            <a:endParaRPr lang="en-US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262651" y="6019289"/>
            <a:ext cx="2573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Prácticas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92097" y="5981218"/>
            <a:ext cx="886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SICUE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87953" y="5619179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PROMOE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44108" y="5977394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Erasmus KA131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Resultado de imagen de europ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" y="3392252"/>
            <a:ext cx="2188343" cy="175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4" name="Picture 10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88441"/>
            <a:ext cx="1824732" cy="1827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6" name="Picture 12" descr="Resultado de imagen de world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60" y="3340353"/>
            <a:ext cx="2761488" cy="1882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8102" y="3429000"/>
            <a:ext cx="879638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Programa de movilidad entre universidades españolas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SICUE =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istema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ntercambio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entros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niversitarios </a:t>
            </a: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spañoles</a:t>
            </a:r>
            <a:endParaRPr lang="es-ES_tradnl" sz="18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Solicitudes y tramitación: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  <a:hlinkClick r:id="rId2"/>
              </a:rPr>
              <a:t>http://www.mepsyd.es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Próxima convocatoria: febrero 2025</a:t>
            </a:r>
          </a:p>
          <a:p>
            <a:pPr algn="just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Más información: se comunicará por correo electrónico</a:t>
            </a:r>
          </a:p>
        </p:txBody>
      </p:sp>
      <p:pic>
        <p:nvPicPr>
          <p:cNvPr id="6" name="Picture 10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824732" cy="1827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4596D33E-6056-47D5-A0EA-D317CA5C254D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SICUE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FD472B60-44C8-4577-A330-4C78CCA6DF27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Objetivos y bases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62920" y="3143467"/>
            <a:ext cx="18293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Subdirector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Acción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Internacional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ETSEAMN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665065" y="3143468"/>
            <a:ext cx="1773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Responsable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Alumnos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Entrantes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Incomings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)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6587295" y="3143468"/>
            <a:ext cx="1773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Responsable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Alumnos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Salientes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Outgoings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)</a:t>
            </a:r>
            <a:endParaRPr lang="en-U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727663" y="2697886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Vicente Castell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49737" y="2699628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Claudio Benavent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60232" y="268182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 err="1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Imma</a:t>
            </a:r>
            <a:r>
              <a:rPr lang="es-ES" sz="18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Marco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4657" y="4672543"/>
            <a:ext cx="2529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internacional@etseamn.upv.es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60542" y="4671150"/>
            <a:ext cx="2216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cbenavent@upvnet.upv.es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59855" y="4671150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inmarsa1@upvnet.upv.es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05414" y="1682223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interagr@upvnet.upv.es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1 CuadroTexto">
            <a:extLst>
              <a:ext uri="{FF2B5EF4-FFF2-40B4-BE49-F238E27FC236}">
                <a16:creationId xmlns:a16="http://schemas.microsoft.com/office/drawing/2014/main" id="{930BD775-1680-401E-9054-2C644A915833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OFICINA RR.II.</a:t>
            </a: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13FE90DE-60B1-4EF3-8B5F-3E0F4B66EEF1}"/>
              </a:ext>
            </a:extLst>
          </p:cNvPr>
          <p:cNvSpPr txBox="1"/>
          <p:nvPr/>
        </p:nvSpPr>
        <p:spPr>
          <a:xfrm>
            <a:off x="1176853" y="908720"/>
            <a:ext cx="656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Información sobre movilidad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 for Questions - Clock stock photo, White clock with words Time for Questions on its face by Chris Lamph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01641"/>
            <a:ext cx="5760640" cy="4595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encrypted-tbn1.gstatic.com/images?q=tbn:ANd9GcS97epwMSqo7W533u-utDutnIJeDp7zlxxGTyZrN5jqMnC09YYv98GZh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76" y="3140968"/>
            <a:ext cx="3890460" cy="3586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503835AB-0B3C-4F16-A279-2C5250BBAC9C}"/>
              </a:ext>
            </a:extLst>
          </p:cNvPr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PREGUNTAS Y SUGERENCIAS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9708" y="923330"/>
            <a:ext cx="863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Oportunidades para estudiantes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5813530"/>
              </p:ext>
            </p:extLst>
          </p:nvPr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CuadroTexto">
            <a:extLst>
              <a:ext uri="{FF2B5EF4-FFF2-40B4-BE49-F238E27FC236}">
                <a16:creationId xmlns:a16="http://schemas.microsoft.com/office/drawing/2014/main" id="{C0AC3008-3AA9-42B9-AF52-85CD1FC44AB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Requisitos generales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3CA727-380D-4D0C-A1C0-3E64C0B8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47664"/>
            <a:ext cx="8784976" cy="3939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ea typeface="Calibri" pitchFamily="34" charset="0"/>
                <a:cs typeface="Arial" pitchFamily="34" charset="0"/>
              </a:rPr>
              <a:t>No haber consumido 12 meses de movilidad Erasmus por ciclo 	educativo (grado – máster – doctorado)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kumimoji="0" lang="es-ES" sz="2000" b="1" strike="noStrike" cap="none" dirty="0">
              <a:ln>
                <a:noFill/>
              </a:ln>
              <a:solidFill>
                <a:schemeClr val="bg1"/>
              </a:solidFill>
              <a:effectLst/>
              <a:latin typeface="Futura Md BT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cs typeface="Arial" pitchFamily="34" charset="0"/>
              </a:rPr>
              <a:t>Cumplir requisitos de destino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: idioma, titulación, …</a:t>
            </a:r>
          </a:p>
          <a:p>
            <a:pPr lvl="0" eaLnBrk="0" hangingPunct="0">
              <a:spcBef>
                <a:spcPts val="600"/>
              </a:spcBef>
              <a:buClr>
                <a:schemeClr val="accent2"/>
              </a:buClr>
              <a:tabLst>
                <a:tab pos="357188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Estar matriculado en la UPV de un mínimo de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cs typeface="Arial" pitchFamily="34" charset="0"/>
              </a:rPr>
              <a:t>24 ECTS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para estancias de 1 semestre o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cs typeface="Arial" pitchFamily="34" charset="0"/>
              </a:rPr>
              <a:t>54 ECTS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para estancias de curso. La estancia de 1 semestre puede dedicarse exclusivamente a la realización de TFG/TFM, aún sin alcanzar los 24 ECTS.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kumimoji="0" lang="es-ES" sz="2000" b="1" strike="noStrike" cap="none" dirty="0">
                <a:ln>
                  <a:noFill/>
                </a:ln>
                <a:solidFill>
                  <a:schemeClr val="bg1"/>
                </a:solidFill>
                <a:effectLst/>
                <a:latin typeface="Futura Md BT" pitchFamily="34" charset="0"/>
                <a:cs typeface="Arial" pitchFamily="34" charset="0"/>
              </a:rPr>
              <a:t>No tener antecedentes negativos de una estancia previa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2A5B8659-3F38-4AFF-A98E-47DABDD85191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944BC68-D352-4C09-A17C-999B63E5D5C3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177E8D1-E769-458C-800E-6341251D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18186"/>
            <a:ext cx="8784976" cy="4939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Ingeniería Agroalimentaria y del Medio Rural y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Ingeniería Forestal y del Medio Natural: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Biotecnología: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Grado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en Ciencia y Tecnología de los Alimentos: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Titulaciones de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Máster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La </a:t>
            </a: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mitad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de los créditos de la titulación antes de incorporarse a 	destino</a:t>
            </a:r>
          </a:p>
        </p:txBody>
      </p:sp>
    </p:spTree>
    <p:extLst>
      <p:ext uri="{BB962C8B-B14F-4D97-AF65-F5344CB8AC3E}">
        <p14:creationId xmlns:p14="http://schemas.microsoft.com/office/powerpoint/2010/main" val="3979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217BA4A7-F752-43BB-BE00-B029D9705455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0EFE32B-C84C-4E84-8B1F-9A0CBB43CF64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B3641AC-71A6-4C54-9452-C98425AC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93776"/>
            <a:ext cx="8784976" cy="3247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Agroalimentaria y del Medio Rural con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Biotecnología y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Agroalimentaria y del Medio Rural con 	Ciencia y Tecnología de los Alimentos: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141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tabLst>
                <a:tab pos="361950" algn="l"/>
              </a:tabLst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Es requisito que todas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las asignaturas a cursar en destino sean de 	</a:t>
            </a:r>
            <a:r>
              <a:rPr lang="es-ES" sz="2000" b="1" u="sng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uno de los dos grados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que componen el doble grado 	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6322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F8F29491-F637-452B-93F4-30792FD7244A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2E80FD34-C1AD-4707-8CCD-7AA0CBD872AF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16207D-78A1-46C7-B710-760C8991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55168"/>
            <a:ext cx="8784976" cy="4555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Ingeniería Forestal y del Medio Natural (ETSEAMN) con Ciencias Ambientales (EPSG)</a:t>
            </a:r>
          </a:p>
          <a:p>
            <a:pPr marL="342900" lvl="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s-ES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1- Itinerario con comienzo en </a:t>
            </a:r>
            <a:r>
              <a:rPr lang="es-ES_tradn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ETSEAMN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108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 y estar matriculados en 2º curso en el momento de la solicitud para una estancia en 3º.</a:t>
            </a:r>
          </a:p>
          <a:p>
            <a:pPr marL="704850" lvl="0" indent="-342900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accent2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2- Itinerario con comienzo en </a:t>
            </a:r>
            <a:r>
              <a:rPr lang="es-ES_tradn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EPSG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180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en EPSG antes de la incorporación a destino y estar matriculados en 4º curso en el momento de la solicitud para una movilidad en 5º </a:t>
            </a:r>
            <a:r>
              <a:rPr lang="es-ES_tradnl" sz="2000" b="1" dirty="0" err="1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sem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. A, ya que no se puede hacer el TFG de la titulación de CCAA.</a:t>
            </a:r>
          </a:p>
        </p:txBody>
      </p:sp>
    </p:spTree>
    <p:extLst>
      <p:ext uri="{BB962C8B-B14F-4D97-AF65-F5344CB8AC3E}">
        <p14:creationId xmlns:p14="http://schemas.microsoft.com/office/powerpoint/2010/main" val="292572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916832"/>
            <a:ext cx="8784976" cy="2939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indent="-358775" algn="just" eaLnBrk="0" hangingPunct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Doble Grado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Ciencia y Tecnología de los Alimentos (ETSEAMN) </a:t>
            </a: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con Administración y Dirección de Empresas (FADE)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</a:t>
            </a:r>
            <a:endParaRPr lang="es-ES_tradnl" sz="2000" b="1" dirty="0">
              <a:solidFill>
                <a:srgbClr val="FF0000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rgbClr val="C00000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141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créditos superados antes de la incorporación a destino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Mejor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solicitar para 4º A ADE según normativa ADE</a:t>
            </a: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endParaRPr lang="es-ES_tradnl" sz="2000" b="1" dirty="0">
              <a:solidFill>
                <a:schemeClr val="bg1"/>
              </a:solidFill>
              <a:latin typeface="Futura Md BT" pitchFamily="34" charset="0"/>
              <a:ea typeface="Calibri" pitchFamily="34" charset="0"/>
              <a:cs typeface="Arial" pitchFamily="34" charset="0"/>
            </a:endParaRPr>
          </a:p>
          <a:p>
            <a:pPr marL="361950" lvl="0" algn="just" eaLnBrk="0" hangingPunct="0">
              <a:spcBef>
                <a:spcPts val="600"/>
              </a:spcBef>
              <a:buClr>
                <a:schemeClr val="accent2"/>
              </a:buClr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  <a:ea typeface="Calibri" pitchFamily="34" charset="0"/>
                <a:cs typeface="Arial" pitchFamily="34" charset="0"/>
              </a:rPr>
              <a:t>Segunda opción: </a:t>
            </a:r>
            <a:r>
              <a:rPr lang="es-ES_tradnl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3º B CTA y 4º B CTA teniendo que dejar asignaturas de ADE pendientes de para cursar posteriormente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96E127AF-2AA1-43BE-B45B-CF458C69DDE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61328D90-04F5-46F5-A586-63B3A757AC10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Requisito de créditos superados</a:t>
            </a:r>
          </a:p>
        </p:txBody>
      </p:sp>
    </p:spTree>
    <p:extLst>
      <p:ext uri="{BB962C8B-B14F-4D97-AF65-F5344CB8AC3E}">
        <p14:creationId xmlns:p14="http://schemas.microsoft.com/office/powerpoint/2010/main" val="28271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916832"/>
            <a:ext cx="8784976" cy="2341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Solicitud online a través de aplicación AIRE en la intranet</a:t>
            </a:r>
          </a:p>
          <a:p>
            <a:pPr lvl="1" algn="just" eaLnBrk="0" hangingPunct="0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  <a:ea typeface="ＭＳ Ｐゴシック" pitchFamily="-84" charset="-128"/>
              </a:rPr>
              <a:t>Intercambio académico/aplicación AIRE/llamada Erasmus 2025</a:t>
            </a:r>
            <a:endParaRPr lang="es-ES" sz="2000" b="1" dirty="0">
              <a:solidFill>
                <a:schemeClr val="bg1"/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Certificados de idiomas para el baremo de selección (opcional)</a:t>
            </a:r>
          </a:p>
          <a:p>
            <a:pPr lvl="1" algn="just" eaLnBrk="0" hangingPunct="0">
              <a:lnSpc>
                <a:spcPct val="150000"/>
              </a:lnSpc>
              <a:buClr>
                <a:schemeClr val="accent2"/>
              </a:buClr>
              <a:defRPr/>
            </a:pPr>
            <a:endParaRPr lang="es-ES" sz="2000" b="1" dirty="0">
              <a:solidFill>
                <a:schemeClr val="bg1">
                  <a:lumMod val="65000"/>
                </a:schemeClr>
              </a:solidFill>
              <a:latin typeface="Futura Md BT" pitchFamily="34" charset="0"/>
              <a:ea typeface="ＭＳ Ｐゴシック" pitchFamily="-84" charset="-128"/>
            </a:endParaRPr>
          </a:p>
          <a:p>
            <a:pPr marL="342900" indent="-342900" algn="just" eaLnBrk="0" hangingPunc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bg1"/>
                </a:solidFill>
                <a:latin typeface="Futura Md BT" pitchFamily="34" charset="0"/>
                <a:ea typeface="Calibri" pitchFamily="34" charset="0"/>
                <a:cs typeface="Arial" pitchFamily="34" charset="0"/>
              </a:rPr>
              <a:t> Acuerdo de Reconocimiento Preliminar, ARP (obligatorio)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7251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Plazo de solicitud</a:t>
            </a:r>
          </a:p>
          <a:p>
            <a:pPr algn="ctr"/>
            <a:r>
              <a:rPr lang="es-ES" sz="3200" b="1" dirty="0">
                <a:solidFill>
                  <a:srgbClr val="C00000"/>
                </a:solidFill>
                <a:latin typeface="Futura Md BT" pitchFamily="34" charset="0"/>
              </a:rPr>
              <a:t>2 al 30 de noviembre 2024 </a:t>
            </a:r>
            <a:endParaRPr lang="es-ES" sz="2000" b="1" dirty="0">
              <a:solidFill>
                <a:srgbClr val="C00000"/>
              </a:solidFill>
              <a:latin typeface="Futura Md BT" pitchFamily="34" charset="0"/>
            </a:endParaRPr>
          </a:p>
          <a:p>
            <a:pPr algn="ctr"/>
            <a:r>
              <a:rPr lang="es-ES" sz="2000" b="1" dirty="0">
                <a:solidFill>
                  <a:srgbClr val="C00000"/>
                </a:solidFill>
                <a:latin typeface="Futura Md BT" pitchFamily="34" charset="0"/>
              </a:rPr>
              <a:t>(Se confirmarán las fechas próximamente)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4CFEB42D-2137-49CE-9F4D-951CF1E2405F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utura Md BT" pitchFamily="34" charset="0"/>
              </a:rPr>
              <a:t>PROGRAMA ERASMUS+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767D7001-7102-46B7-BAD4-5E3E34DA2058}"/>
              </a:ext>
            </a:extLst>
          </p:cNvPr>
          <p:cNvSpPr txBox="1"/>
          <p:nvPr/>
        </p:nvSpPr>
        <p:spPr>
          <a:xfrm>
            <a:off x="252028" y="90872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Futura Md BT" pitchFamily="34" charset="0"/>
              </a:rPr>
              <a:t>Presentación de solicitudes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1387</Words>
  <Application>Microsoft Office PowerPoint</Application>
  <PresentationFormat>Presentación en pantalla (4:3)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Futura Md BT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Erasmus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informativa BECAS SÓCRATES Curso 2001/2002</dc:title>
  <dc:creator>Antonio Torregrosa Mira</dc:creator>
  <cp:lastModifiedBy>Immaculada Marco Sansano</cp:lastModifiedBy>
  <cp:revision>567</cp:revision>
  <cp:lastPrinted>2001-11-23T10:27:59Z</cp:lastPrinted>
  <dcterms:created xsi:type="dcterms:W3CDTF">2000-11-21T11:27:56Z</dcterms:created>
  <dcterms:modified xsi:type="dcterms:W3CDTF">2024-10-16T11:02:43Z</dcterms:modified>
</cp:coreProperties>
</file>